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8" r:id="rId1"/>
  </p:sldMasterIdLst>
  <p:notesMasterIdLst>
    <p:notesMasterId r:id="rId11"/>
  </p:notesMasterIdLst>
  <p:sldIdLst>
    <p:sldId id="256" r:id="rId2"/>
    <p:sldId id="259" r:id="rId3"/>
    <p:sldId id="271" r:id="rId4"/>
    <p:sldId id="262" r:id="rId5"/>
    <p:sldId id="294" r:id="rId6"/>
    <p:sldId id="301" r:id="rId7"/>
    <p:sldId id="302" r:id="rId8"/>
    <p:sldId id="297" r:id="rId9"/>
    <p:sldId id="295" r:id="rId10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27C30"/>
    <a:srgbClr val="5E8E36"/>
    <a:srgbClr val="53738B"/>
    <a:srgbClr val="425B6E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6" y="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2B7612-94E0-400D-A8A0-511D87B13A1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E05F4D-4245-449F-ADE1-54D665B283F9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Full-Package has Transferred Working Capital Burden to Small Vendors</a:t>
          </a:r>
          <a:endParaRPr lang="en-US" dirty="0">
            <a:solidFill>
              <a:schemeClr val="bg1"/>
            </a:solidFill>
          </a:endParaRPr>
        </a:p>
      </dgm:t>
    </dgm:pt>
    <dgm:pt modelId="{012B1F78-3A3A-4003-B4A0-BAA47A0BE4EF}" type="parTrans" cxnId="{E80F2E9D-BFBE-41CC-B453-801248EAE857}">
      <dgm:prSet/>
      <dgm:spPr/>
      <dgm:t>
        <a:bodyPr/>
        <a:lstStyle/>
        <a:p>
          <a:endParaRPr lang="en-US"/>
        </a:p>
      </dgm:t>
    </dgm:pt>
    <dgm:pt modelId="{0D993879-9A6E-4C8C-903E-A9B536E6375F}" type="sibTrans" cxnId="{E80F2E9D-BFBE-41CC-B453-801248EAE857}">
      <dgm:prSet/>
      <dgm:spPr/>
      <dgm:t>
        <a:bodyPr/>
        <a:lstStyle/>
        <a:p>
          <a:endParaRPr lang="en-US"/>
        </a:p>
      </dgm:t>
    </dgm:pt>
    <dgm:pt modelId="{1A61B1C1-E3FA-4444-8E21-432E7792701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Dynamic   Unstable Global Financial Markets</a:t>
          </a:r>
          <a:endParaRPr lang="en-US" dirty="0">
            <a:solidFill>
              <a:schemeClr val="bg1"/>
            </a:solidFill>
          </a:endParaRPr>
        </a:p>
      </dgm:t>
    </dgm:pt>
    <dgm:pt modelId="{2B299A69-C545-47BA-85D8-7634D8EDC195}" type="parTrans" cxnId="{3B0F6371-7FAD-4731-8B46-CBC9E9B4BBE8}">
      <dgm:prSet/>
      <dgm:spPr/>
      <dgm:t>
        <a:bodyPr/>
        <a:lstStyle/>
        <a:p>
          <a:endParaRPr lang="en-US"/>
        </a:p>
      </dgm:t>
    </dgm:pt>
    <dgm:pt modelId="{070AEF1B-7A39-4907-B60F-0F17EC806261}" type="sibTrans" cxnId="{3B0F6371-7FAD-4731-8B46-CBC9E9B4BBE8}">
      <dgm:prSet/>
      <dgm:spPr/>
      <dgm:t>
        <a:bodyPr/>
        <a:lstStyle/>
        <a:p>
          <a:endParaRPr lang="en-US"/>
        </a:p>
      </dgm:t>
    </dgm:pt>
    <dgm:pt modelId="{F9548188-CAED-4023-866B-F6B1FA2C626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Drastic Cost Increase in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smtClean="0">
              <a:solidFill>
                <a:schemeClr val="bg1"/>
              </a:solidFill>
            </a:rPr>
            <a:t>Raw Materials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smtClean="0">
              <a:solidFill>
                <a:schemeClr val="bg1"/>
              </a:solidFill>
            </a:rPr>
            <a:t>(Cotton &amp; Synthetics)</a:t>
          </a:r>
          <a:endParaRPr lang="en-US" dirty="0">
            <a:solidFill>
              <a:schemeClr val="bg1"/>
            </a:solidFill>
          </a:endParaRPr>
        </a:p>
      </dgm:t>
    </dgm:pt>
    <dgm:pt modelId="{C7E64301-4581-4F19-BA43-6A19C8E9B00F}" type="parTrans" cxnId="{DEC6AE3A-922F-49B3-BCB9-3C38EA93B161}">
      <dgm:prSet/>
      <dgm:spPr/>
      <dgm:t>
        <a:bodyPr/>
        <a:lstStyle/>
        <a:p>
          <a:endParaRPr lang="en-US"/>
        </a:p>
      </dgm:t>
    </dgm:pt>
    <dgm:pt modelId="{71E6071E-9023-4EEF-9676-E5EDEF3271F4}" type="sibTrans" cxnId="{DEC6AE3A-922F-49B3-BCB9-3C38EA93B161}">
      <dgm:prSet/>
      <dgm:spPr/>
      <dgm:t>
        <a:bodyPr/>
        <a:lstStyle/>
        <a:p>
          <a:endParaRPr lang="en-US"/>
        </a:p>
      </dgm:t>
    </dgm:pt>
    <dgm:pt modelId="{FDF65796-1D3D-48F6-9076-8CEFA826C7A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Reduction or Elimination of Traditional Lines of Credit</a:t>
          </a:r>
          <a:endParaRPr lang="en-US" dirty="0">
            <a:solidFill>
              <a:schemeClr val="bg1"/>
            </a:solidFill>
          </a:endParaRPr>
        </a:p>
      </dgm:t>
    </dgm:pt>
    <dgm:pt modelId="{C709EE00-BE34-4051-900C-6E3BE0C90C64}" type="parTrans" cxnId="{B0B7ABCF-FBC0-4946-80F6-EC80BA6560F2}">
      <dgm:prSet/>
      <dgm:spPr/>
      <dgm:t>
        <a:bodyPr/>
        <a:lstStyle/>
        <a:p>
          <a:endParaRPr lang="en-US"/>
        </a:p>
      </dgm:t>
    </dgm:pt>
    <dgm:pt modelId="{46558052-C707-4AB9-AAC5-707959EC5EEC}" type="sibTrans" cxnId="{B0B7ABCF-FBC0-4946-80F6-EC80BA6560F2}">
      <dgm:prSet/>
      <dgm:spPr/>
      <dgm:t>
        <a:bodyPr/>
        <a:lstStyle/>
        <a:p>
          <a:endParaRPr lang="en-US"/>
        </a:p>
      </dgm:t>
    </dgm:pt>
    <dgm:pt modelId="{FF3C12C1-B037-4D10-9DF1-245A62A970AB}" type="pres">
      <dgm:prSet presAssocID="{4E2B7612-94E0-400D-A8A0-511D87B13A1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1D640C-6CC4-45E3-B682-5C5A1DADD80E}" type="pres">
      <dgm:prSet presAssocID="{4E2B7612-94E0-400D-A8A0-511D87B13A1A}" presName="arrow" presStyleLbl="bgShp" presStyleIdx="0" presStyleCnt="1" custLinFactNeighborY="-1875"/>
      <dgm:spPr/>
    </dgm:pt>
    <dgm:pt modelId="{C335416A-BB60-4C1F-94A6-61D7473839B8}" type="pres">
      <dgm:prSet presAssocID="{4E2B7612-94E0-400D-A8A0-511D87B13A1A}" presName="linearProcess" presStyleCnt="0"/>
      <dgm:spPr/>
    </dgm:pt>
    <dgm:pt modelId="{8BC88680-2F41-4BEF-AF1B-CFCAFE678C3A}" type="pres">
      <dgm:prSet presAssocID="{C0E05F4D-4245-449F-ADE1-54D665B283F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9A0DB-C186-447C-8942-27C87E642260}" type="pres">
      <dgm:prSet presAssocID="{0D993879-9A6E-4C8C-903E-A9B536E6375F}" presName="sibTrans" presStyleCnt="0"/>
      <dgm:spPr/>
    </dgm:pt>
    <dgm:pt modelId="{689FFE2F-8FB1-4009-B41B-456A34248D37}" type="pres">
      <dgm:prSet presAssocID="{1A61B1C1-E3FA-4444-8E21-432E7792701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0DC1B-42BF-4EFC-A9BA-D5D07FCAEBD8}" type="pres">
      <dgm:prSet presAssocID="{070AEF1B-7A39-4907-B60F-0F17EC806261}" presName="sibTrans" presStyleCnt="0"/>
      <dgm:spPr/>
    </dgm:pt>
    <dgm:pt modelId="{B138C8C1-B1AC-4B06-9A1F-DA2EEE57BD46}" type="pres">
      <dgm:prSet presAssocID="{FDF65796-1D3D-48F6-9076-8CEFA826C7A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91869-462F-402C-A4AB-054857F77AD3}" type="pres">
      <dgm:prSet presAssocID="{46558052-C707-4AB9-AAC5-707959EC5EEC}" presName="sibTrans" presStyleCnt="0"/>
      <dgm:spPr/>
    </dgm:pt>
    <dgm:pt modelId="{C8F17B0E-EB11-4ABF-831D-F0589213CC03}" type="pres">
      <dgm:prSet presAssocID="{F9548188-CAED-4023-866B-F6B1FA2C626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22FB3F-8D53-4AFA-81DC-631863AC1298}" type="presOf" srcId="{C0E05F4D-4245-449F-ADE1-54D665B283F9}" destId="{8BC88680-2F41-4BEF-AF1B-CFCAFE678C3A}" srcOrd="0" destOrd="0" presId="urn:microsoft.com/office/officeart/2005/8/layout/hProcess9"/>
    <dgm:cxn modelId="{F2DAF90A-DFCA-4148-A6F0-52BF212CA7CA}" type="presOf" srcId="{4E2B7612-94E0-400D-A8A0-511D87B13A1A}" destId="{FF3C12C1-B037-4D10-9DF1-245A62A970AB}" srcOrd="0" destOrd="0" presId="urn:microsoft.com/office/officeart/2005/8/layout/hProcess9"/>
    <dgm:cxn modelId="{3B9BF955-4B8A-4778-B70C-63D434176642}" type="presOf" srcId="{F9548188-CAED-4023-866B-F6B1FA2C626D}" destId="{C8F17B0E-EB11-4ABF-831D-F0589213CC03}" srcOrd="0" destOrd="0" presId="urn:microsoft.com/office/officeart/2005/8/layout/hProcess9"/>
    <dgm:cxn modelId="{E80F2E9D-BFBE-41CC-B453-801248EAE857}" srcId="{4E2B7612-94E0-400D-A8A0-511D87B13A1A}" destId="{C0E05F4D-4245-449F-ADE1-54D665B283F9}" srcOrd="0" destOrd="0" parTransId="{012B1F78-3A3A-4003-B4A0-BAA47A0BE4EF}" sibTransId="{0D993879-9A6E-4C8C-903E-A9B536E6375F}"/>
    <dgm:cxn modelId="{3B0F6371-7FAD-4731-8B46-CBC9E9B4BBE8}" srcId="{4E2B7612-94E0-400D-A8A0-511D87B13A1A}" destId="{1A61B1C1-E3FA-4444-8E21-432E7792701F}" srcOrd="1" destOrd="0" parTransId="{2B299A69-C545-47BA-85D8-7634D8EDC195}" sibTransId="{070AEF1B-7A39-4907-B60F-0F17EC806261}"/>
    <dgm:cxn modelId="{B6E57FFB-53A2-473E-A1BC-369D9726680D}" type="presOf" srcId="{1A61B1C1-E3FA-4444-8E21-432E7792701F}" destId="{689FFE2F-8FB1-4009-B41B-456A34248D37}" srcOrd="0" destOrd="0" presId="urn:microsoft.com/office/officeart/2005/8/layout/hProcess9"/>
    <dgm:cxn modelId="{DEC6AE3A-922F-49B3-BCB9-3C38EA93B161}" srcId="{4E2B7612-94E0-400D-A8A0-511D87B13A1A}" destId="{F9548188-CAED-4023-866B-F6B1FA2C626D}" srcOrd="3" destOrd="0" parTransId="{C7E64301-4581-4F19-BA43-6A19C8E9B00F}" sibTransId="{71E6071E-9023-4EEF-9676-E5EDEF3271F4}"/>
    <dgm:cxn modelId="{B0B7ABCF-FBC0-4946-80F6-EC80BA6560F2}" srcId="{4E2B7612-94E0-400D-A8A0-511D87B13A1A}" destId="{FDF65796-1D3D-48F6-9076-8CEFA826C7A8}" srcOrd="2" destOrd="0" parTransId="{C709EE00-BE34-4051-900C-6E3BE0C90C64}" sibTransId="{46558052-C707-4AB9-AAC5-707959EC5EEC}"/>
    <dgm:cxn modelId="{70209328-FE36-465C-AA03-653E4972E5CF}" type="presOf" srcId="{FDF65796-1D3D-48F6-9076-8CEFA826C7A8}" destId="{B138C8C1-B1AC-4B06-9A1F-DA2EEE57BD46}" srcOrd="0" destOrd="0" presId="urn:microsoft.com/office/officeart/2005/8/layout/hProcess9"/>
    <dgm:cxn modelId="{46835E00-EBA4-4276-83C2-6C2BAF86012B}" type="presParOf" srcId="{FF3C12C1-B037-4D10-9DF1-245A62A970AB}" destId="{2B1D640C-6CC4-45E3-B682-5C5A1DADD80E}" srcOrd="0" destOrd="0" presId="urn:microsoft.com/office/officeart/2005/8/layout/hProcess9"/>
    <dgm:cxn modelId="{57769C06-BA8E-440F-BE3D-DB109FF1EBA9}" type="presParOf" srcId="{FF3C12C1-B037-4D10-9DF1-245A62A970AB}" destId="{C335416A-BB60-4C1F-94A6-61D7473839B8}" srcOrd="1" destOrd="0" presId="urn:microsoft.com/office/officeart/2005/8/layout/hProcess9"/>
    <dgm:cxn modelId="{6928C9C4-41DA-4E7D-9272-8081DAED4BF1}" type="presParOf" srcId="{C335416A-BB60-4C1F-94A6-61D7473839B8}" destId="{8BC88680-2F41-4BEF-AF1B-CFCAFE678C3A}" srcOrd="0" destOrd="0" presId="urn:microsoft.com/office/officeart/2005/8/layout/hProcess9"/>
    <dgm:cxn modelId="{8546F6BB-032D-449F-8FCC-81068F928431}" type="presParOf" srcId="{C335416A-BB60-4C1F-94A6-61D7473839B8}" destId="{5E49A0DB-C186-447C-8942-27C87E642260}" srcOrd="1" destOrd="0" presId="urn:microsoft.com/office/officeart/2005/8/layout/hProcess9"/>
    <dgm:cxn modelId="{6589AEAE-7F80-4C23-8329-0DDF3F571197}" type="presParOf" srcId="{C335416A-BB60-4C1F-94A6-61D7473839B8}" destId="{689FFE2F-8FB1-4009-B41B-456A34248D37}" srcOrd="2" destOrd="0" presId="urn:microsoft.com/office/officeart/2005/8/layout/hProcess9"/>
    <dgm:cxn modelId="{0820E6EF-12E8-432A-A020-347C62F46D42}" type="presParOf" srcId="{C335416A-BB60-4C1F-94A6-61D7473839B8}" destId="{B920DC1B-42BF-4EFC-A9BA-D5D07FCAEBD8}" srcOrd="3" destOrd="0" presId="urn:microsoft.com/office/officeart/2005/8/layout/hProcess9"/>
    <dgm:cxn modelId="{AF083427-48E6-4436-A255-6B45B0D3DA46}" type="presParOf" srcId="{C335416A-BB60-4C1F-94A6-61D7473839B8}" destId="{B138C8C1-B1AC-4B06-9A1F-DA2EEE57BD46}" srcOrd="4" destOrd="0" presId="urn:microsoft.com/office/officeart/2005/8/layout/hProcess9"/>
    <dgm:cxn modelId="{8E2330B0-23D6-44B2-AD21-45255C306321}" type="presParOf" srcId="{C335416A-BB60-4C1F-94A6-61D7473839B8}" destId="{C5C91869-462F-402C-A4AB-054857F77AD3}" srcOrd="5" destOrd="0" presId="urn:microsoft.com/office/officeart/2005/8/layout/hProcess9"/>
    <dgm:cxn modelId="{6EA8129B-42DD-49AD-B8A0-74CCD5840F03}" type="presParOf" srcId="{C335416A-BB60-4C1F-94A6-61D7473839B8}" destId="{C8F17B0E-EB11-4ABF-831D-F0589213CC0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65A9B1-A34D-40E4-8A60-93DDF89C42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1664AA-3627-4ABC-AF7B-0AB8A071B73F}">
      <dgm:prSet phldrT="[Text]"/>
      <dgm:spPr/>
      <dgm:t>
        <a:bodyPr/>
        <a:lstStyle/>
        <a:p>
          <a:r>
            <a:rPr lang="en-US" dirty="0" smtClean="0"/>
            <a:t>Traditional Banking</a:t>
          </a:r>
          <a:endParaRPr lang="en-US" dirty="0"/>
        </a:p>
      </dgm:t>
    </dgm:pt>
    <dgm:pt modelId="{40F92081-A53A-44DE-9E63-0177BC52EB0A}" type="parTrans" cxnId="{8FB11BCA-4342-48DB-B71B-72B86DC209DC}">
      <dgm:prSet/>
      <dgm:spPr/>
      <dgm:t>
        <a:bodyPr/>
        <a:lstStyle/>
        <a:p>
          <a:endParaRPr lang="en-US"/>
        </a:p>
      </dgm:t>
    </dgm:pt>
    <dgm:pt modelId="{9A85A29F-02D1-4DD4-9CAB-7E5320246A9C}" type="sibTrans" cxnId="{8FB11BCA-4342-48DB-B71B-72B86DC209DC}">
      <dgm:prSet/>
      <dgm:spPr/>
      <dgm:t>
        <a:bodyPr/>
        <a:lstStyle/>
        <a:p>
          <a:endParaRPr lang="en-US"/>
        </a:p>
      </dgm:t>
    </dgm:pt>
    <dgm:pt modelId="{26914D2D-2B42-4273-913E-3F2F482BC46E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Cumbersome &amp; Inflexible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22FE0850-FE46-4470-8821-B4C3589770D6}" type="parTrans" cxnId="{C2E473BF-2EB3-4ABF-9ED3-052C4544D067}">
      <dgm:prSet/>
      <dgm:spPr/>
      <dgm:t>
        <a:bodyPr/>
        <a:lstStyle/>
        <a:p>
          <a:endParaRPr lang="en-US"/>
        </a:p>
      </dgm:t>
    </dgm:pt>
    <dgm:pt modelId="{AE3EF9A8-AF06-453B-B564-F66FA18E7040}" type="sibTrans" cxnId="{C2E473BF-2EB3-4ABF-9ED3-052C4544D067}">
      <dgm:prSet/>
      <dgm:spPr/>
      <dgm:t>
        <a:bodyPr/>
        <a:lstStyle/>
        <a:p>
          <a:endParaRPr lang="en-US"/>
        </a:p>
      </dgm:t>
    </dgm:pt>
    <dgm:pt modelId="{DC2C5BF0-02C2-4140-9AE8-82529ECA5804}">
      <dgm:prSet phldrT="[Text]"/>
      <dgm:spPr/>
      <dgm:t>
        <a:bodyPr/>
        <a:lstStyle/>
        <a:p>
          <a:r>
            <a:rPr lang="en-US" dirty="0" smtClean="0"/>
            <a:t>Cash Flow Provided By Buyer</a:t>
          </a:r>
          <a:endParaRPr lang="en-US" dirty="0"/>
        </a:p>
      </dgm:t>
    </dgm:pt>
    <dgm:pt modelId="{679FD908-F354-432F-AEDC-234F0B04BE8F}" type="parTrans" cxnId="{0E32F639-2148-4014-AE2E-7C3C8290110E}">
      <dgm:prSet/>
      <dgm:spPr/>
      <dgm:t>
        <a:bodyPr/>
        <a:lstStyle/>
        <a:p>
          <a:endParaRPr lang="en-US"/>
        </a:p>
      </dgm:t>
    </dgm:pt>
    <dgm:pt modelId="{F2CB5B74-70A1-4B4C-9274-84A701403F86}" type="sibTrans" cxnId="{0E32F639-2148-4014-AE2E-7C3C8290110E}">
      <dgm:prSet/>
      <dgm:spPr/>
      <dgm:t>
        <a:bodyPr/>
        <a:lstStyle/>
        <a:p>
          <a:endParaRPr lang="en-US"/>
        </a:p>
      </dgm:t>
    </dgm:pt>
    <dgm:pt modelId="{54853F49-5E43-48D3-A3EE-4ECB47B60E23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Payables Facility 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91E25755-3C7A-4F43-8365-D37A4A0F2EC5}" type="parTrans" cxnId="{DA0722D6-57B7-476B-9DC9-E043A6B7C09F}">
      <dgm:prSet/>
      <dgm:spPr/>
      <dgm:t>
        <a:bodyPr/>
        <a:lstStyle/>
        <a:p>
          <a:endParaRPr lang="en-US"/>
        </a:p>
      </dgm:t>
    </dgm:pt>
    <dgm:pt modelId="{659FD9ED-74C9-4CC3-AC77-F40DFC9CE21E}" type="sibTrans" cxnId="{DA0722D6-57B7-476B-9DC9-E043A6B7C09F}">
      <dgm:prSet/>
      <dgm:spPr/>
      <dgm:t>
        <a:bodyPr/>
        <a:lstStyle/>
        <a:p>
          <a:endParaRPr lang="en-US"/>
        </a:p>
      </dgm:t>
    </dgm:pt>
    <dgm:pt modelId="{4E7FDCA4-246D-4323-A8D9-6E3758C29EDB}">
      <dgm:prSet phldrT="[Text]"/>
      <dgm:spPr/>
      <dgm:t>
        <a:bodyPr/>
        <a:lstStyle/>
        <a:p>
          <a:r>
            <a:rPr lang="en-US" dirty="0" smtClean="0"/>
            <a:t>Commercial Finance</a:t>
          </a:r>
          <a:endParaRPr lang="en-US" dirty="0"/>
        </a:p>
      </dgm:t>
    </dgm:pt>
    <dgm:pt modelId="{B08A60C5-CA17-457C-9910-C9E1964C696D}" type="parTrans" cxnId="{51AED392-8C25-4FC9-B157-09253D4C5BD4}">
      <dgm:prSet/>
      <dgm:spPr/>
      <dgm:t>
        <a:bodyPr/>
        <a:lstStyle/>
        <a:p>
          <a:endParaRPr lang="en-US"/>
        </a:p>
      </dgm:t>
    </dgm:pt>
    <dgm:pt modelId="{7552DE55-64A8-4037-A181-C985CF76BDD5}" type="sibTrans" cxnId="{51AED392-8C25-4FC9-B157-09253D4C5BD4}">
      <dgm:prSet/>
      <dgm:spPr/>
      <dgm:t>
        <a:bodyPr/>
        <a:lstStyle/>
        <a:p>
          <a:endParaRPr lang="en-US"/>
        </a:p>
      </dgm:t>
    </dgm:pt>
    <dgm:pt modelId="{704C0F47-49A8-4B70-8AF1-D77F9EE73D30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Flexible, Nimble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ACE20E92-0866-4684-B155-44171016E487}" type="parTrans" cxnId="{9203678E-618E-4C61-B2A7-9C6DC48B3691}">
      <dgm:prSet/>
      <dgm:spPr/>
      <dgm:t>
        <a:bodyPr/>
        <a:lstStyle/>
        <a:p>
          <a:endParaRPr lang="en-US"/>
        </a:p>
      </dgm:t>
    </dgm:pt>
    <dgm:pt modelId="{877BEB4C-B767-496F-A3BF-4960E8612910}" type="sibTrans" cxnId="{9203678E-618E-4C61-B2A7-9C6DC48B3691}">
      <dgm:prSet/>
      <dgm:spPr/>
      <dgm:t>
        <a:bodyPr/>
        <a:lstStyle/>
        <a:p>
          <a:endParaRPr lang="en-US"/>
        </a:p>
      </dgm:t>
    </dgm:pt>
    <dgm:pt modelId="{F48374A3-896C-47E0-8616-FE2C85D63D1A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Difficult To Obtain, Bureaucratic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4DCEAF40-ECF3-44D1-8BE9-2915A72598BC}" type="parTrans" cxnId="{0873A7DB-2D3C-464E-9EA0-345BF6F6420F}">
      <dgm:prSet/>
      <dgm:spPr/>
      <dgm:t>
        <a:bodyPr/>
        <a:lstStyle/>
        <a:p>
          <a:endParaRPr lang="en-US"/>
        </a:p>
      </dgm:t>
    </dgm:pt>
    <dgm:pt modelId="{80EFB609-62FC-460F-AA7B-5C6028D0AAE3}" type="sibTrans" cxnId="{0873A7DB-2D3C-464E-9EA0-345BF6F6420F}">
      <dgm:prSet/>
      <dgm:spPr/>
      <dgm:t>
        <a:bodyPr/>
        <a:lstStyle/>
        <a:p>
          <a:endParaRPr lang="en-US"/>
        </a:p>
      </dgm:t>
    </dgm:pt>
    <dgm:pt modelId="{352EEC3E-8A9F-4803-B9BF-F988E785036C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Letters of Credit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E2A86178-FCE4-49D5-BD17-40432E0E236C}" type="parTrans" cxnId="{D4020BCE-46F9-4D0A-8FA2-324206D6E29F}">
      <dgm:prSet/>
      <dgm:spPr/>
      <dgm:t>
        <a:bodyPr/>
        <a:lstStyle/>
        <a:p>
          <a:endParaRPr lang="en-US"/>
        </a:p>
      </dgm:t>
    </dgm:pt>
    <dgm:pt modelId="{BE32C402-59E0-4C29-A140-BB335549C0BB}" type="sibTrans" cxnId="{D4020BCE-46F9-4D0A-8FA2-324206D6E29F}">
      <dgm:prSet/>
      <dgm:spPr/>
      <dgm:t>
        <a:bodyPr/>
        <a:lstStyle/>
        <a:p>
          <a:endParaRPr lang="en-US"/>
        </a:p>
      </dgm:t>
    </dgm:pt>
    <dgm:pt modelId="{B6297566-ACCF-49CE-AEC0-4A69CD7CDE3D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Access to Capital for SMEs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C671506A-C1C1-4DAC-9385-3EBB07C2963D}" type="parTrans" cxnId="{7F61C3BE-3F41-4BFB-A8EA-E7143A393390}">
      <dgm:prSet/>
      <dgm:spPr/>
      <dgm:t>
        <a:bodyPr/>
        <a:lstStyle/>
        <a:p>
          <a:endParaRPr lang="en-US"/>
        </a:p>
      </dgm:t>
    </dgm:pt>
    <dgm:pt modelId="{C2FF4DB7-F16F-4369-B16E-8C6055FFC816}" type="sibTrans" cxnId="{7F61C3BE-3F41-4BFB-A8EA-E7143A393390}">
      <dgm:prSet/>
      <dgm:spPr/>
      <dgm:t>
        <a:bodyPr/>
        <a:lstStyle/>
        <a:p>
          <a:endParaRPr lang="en-US"/>
        </a:p>
      </dgm:t>
    </dgm:pt>
    <dgm:pt modelId="{9D1469AE-FB15-4526-97F4-4E68F26E73F8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Can Be Inexpensive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53E5BAA1-FF5E-467F-92EA-655BEE9BBD3E}" type="parTrans" cxnId="{7F9BFD93-E27B-42D0-8196-E6E11AF6BA8B}">
      <dgm:prSet/>
      <dgm:spPr/>
      <dgm:t>
        <a:bodyPr/>
        <a:lstStyle/>
        <a:p>
          <a:endParaRPr lang="en-US"/>
        </a:p>
      </dgm:t>
    </dgm:pt>
    <dgm:pt modelId="{D3244554-A995-42E2-9743-E60BC2E07516}" type="sibTrans" cxnId="{7F9BFD93-E27B-42D0-8196-E6E11AF6BA8B}">
      <dgm:prSet/>
      <dgm:spPr/>
      <dgm:t>
        <a:bodyPr/>
        <a:lstStyle/>
        <a:p>
          <a:endParaRPr lang="en-US"/>
        </a:p>
      </dgm:t>
    </dgm:pt>
    <dgm:pt modelId="{4543F505-27C7-4D65-8E4F-028EBB40C961}">
      <dgm:prSet phldrT="[Text]"/>
      <dgm:spPr/>
      <dgm:t>
        <a:bodyPr/>
        <a:lstStyle/>
        <a:p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E3BAE762-CF19-4858-A8A7-06B7C2419208}" type="parTrans" cxnId="{012EBF24-27E6-4DC9-8A70-A295DE209A91}">
      <dgm:prSet/>
      <dgm:spPr/>
      <dgm:t>
        <a:bodyPr/>
        <a:lstStyle/>
        <a:p>
          <a:endParaRPr lang="en-US"/>
        </a:p>
      </dgm:t>
    </dgm:pt>
    <dgm:pt modelId="{B4748B6E-1B44-401C-9E1E-9C6A7BD13F73}" type="sibTrans" cxnId="{012EBF24-27E6-4DC9-8A70-A295DE209A91}">
      <dgm:prSet/>
      <dgm:spPr/>
      <dgm:t>
        <a:bodyPr/>
        <a:lstStyle/>
        <a:p>
          <a:endParaRPr lang="en-US"/>
        </a:p>
      </dgm:t>
    </dgm:pt>
    <dgm:pt modelId="{50BB875E-347E-4E61-B3F7-725F7AF8003C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Requires Use of Buyer’s Balance Sheet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936694BF-5707-461F-89AC-0D6AE130E3D5}" type="parTrans" cxnId="{72060081-77DA-4E7E-ACC3-0D26FBC428B0}">
      <dgm:prSet/>
      <dgm:spPr/>
      <dgm:t>
        <a:bodyPr/>
        <a:lstStyle/>
        <a:p>
          <a:endParaRPr lang="en-US"/>
        </a:p>
      </dgm:t>
    </dgm:pt>
    <dgm:pt modelId="{219272F4-8589-41D3-9BC3-EAE7A3436207}" type="sibTrans" cxnId="{72060081-77DA-4E7E-ACC3-0D26FBC428B0}">
      <dgm:prSet/>
      <dgm:spPr/>
      <dgm:t>
        <a:bodyPr/>
        <a:lstStyle/>
        <a:p>
          <a:endParaRPr lang="en-US"/>
        </a:p>
      </dgm:t>
    </dgm:pt>
    <dgm:pt modelId="{007A3DA4-E8FD-4070-A800-D3392FF5C36F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 Transactional Finance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5800CE26-19BB-4447-B954-3F9F340D501A}" type="parTrans" cxnId="{10349099-55F6-4FD8-B9E2-C2DB05FE600B}">
      <dgm:prSet/>
      <dgm:spPr/>
      <dgm:t>
        <a:bodyPr/>
        <a:lstStyle/>
        <a:p>
          <a:endParaRPr lang="en-US"/>
        </a:p>
      </dgm:t>
    </dgm:pt>
    <dgm:pt modelId="{21B1D69B-0BE7-4BB3-AF18-1499E5F88B8D}" type="sibTrans" cxnId="{10349099-55F6-4FD8-B9E2-C2DB05FE600B}">
      <dgm:prSet/>
      <dgm:spPr/>
      <dgm:t>
        <a:bodyPr/>
        <a:lstStyle/>
        <a:p>
          <a:endParaRPr lang="en-US"/>
        </a:p>
      </dgm:t>
    </dgm:pt>
    <dgm:pt modelId="{37FD502A-5958-428A-9E02-07C72AEFC9C8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Advance Payments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3A37BAEC-A1BF-4C8E-8A6B-CBB43A72C267}" type="parTrans" cxnId="{21F81397-2AE3-46F8-8B4D-45128CEE3AD2}">
      <dgm:prSet/>
      <dgm:spPr/>
      <dgm:t>
        <a:bodyPr/>
        <a:lstStyle/>
        <a:p>
          <a:endParaRPr lang="en-US"/>
        </a:p>
      </dgm:t>
    </dgm:pt>
    <dgm:pt modelId="{4D47F2C7-22AC-45D8-8036-874879929D84}" type="sibTrans" cxnId="{21F81397-2AE3-46F8-8B4D-45128CEE3AD2}">
      <dgm:prSet/>
      <dgm:spPr/>
      <dgm:t>
        <a:bodyPr/>
        <a:lstStyle/>
        <a:p>
          <a:endParaRPr lang="en-US"/>
        </a:p>
      </dgm:t>
    </dgm:pt>
    <dgm:pt modelId="{D6734292-4577-45AF-AD09-10ED5F6574F7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25000"/>
                </a:schemeClr>
              </a:solidFill>
            </a:rPr>
            <a:t>Not constrained by Banking Regulations</a:t>
          </a:r>
          <a:endParaRPr lang="en-US" dirty="0">
            <a:solidFill>
              <a:schemeClr val="tx2">
                <a:lumMod val="25000"/>
              </a:schemeClr>
            </a:solidFill>
          </a:endParaRPr>
        </a:p>
      </dgm:t>
    </dgm:pt>
    <dgm:pt modelId="{0FDCD757-56DC-4255-B7AA-9CA4CE91A53C}" type="parTrans" cxnId="{B96E3A21-888E-4AFB-A8AE-C6B4EE0CEBDC}">
      <dgm:prSet/>
      <dgm:spPr/>
      <dgm:t>
        <a:bodyPr/>
        <a:lstStyle/>
        <a:p>
          <a:endParaRPr lang="en-US"/>
        </a:p>
      </dgm:t>
    </dgm:pt>
    <dgm:pt modelId="{4E8D1857-686D-4FC0-894F-06C8429D17B7}" type="sibTrans" cxnId="{B96E3A21-888E-4AFB-A8AE-C6B4EE0CEBDC}">
      <dgm:prSet/>
      <dgm:spPr/>
      <dgm:t>
        <a:bodyPr/>
        <a:lstStyle/>
        <a:p>
          <a:endParaRPr lang="en-US"/>
        </a:p>
      </dgm:t>
    </dgm:pt>
    <dgm:pt modelId="{4FB29FFC-0EBF-40E9-9CA5-184B4EE869D5}" type="pres">
      <dgm:prSet presAssocID="{0865A9B1-A34D-40E4-8A60-93DDF89C42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237920-F208-4F1B-881B-E01B72DE709B}" type="pres">
      <dgm:prSet presAssocID="{131664AA-3627-4ABC-AF7B-0AB8A071B73F}" presName="linNode" presStyleCnt="0"/>
      <dgm:spPr/>
    </dgm:pt>
    <dgm:pt modelId="{F28988E4-4E43-4DED-B0AC-E015C339319B}" type="pres">
      <dgm:prSet presAssocID="{131664AA-3627-4ABC-AF7B-0AB8A071B73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17455-B0E5-48A1-B48C-7048F404C903}" type="pres">
      <dgm:prSet presAssocID="{131664AA-3627-4ABC-AF7B-0AB8A071B73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CBCCC-8926-45FB-B678-31ACAA27C812}" type="pres">
      <dgm:prSet presAssocID="{9A85A29F-02D1-4DD4-9CAB-7E5320246A9C}" presName="sp" presStyleCnt="0"/>
      <dgm:spPr/>
    </dgm:pt>
    <dgm:pt modelId="{70D23F8E-5A7D-4BE8-8CFD-AE9C3D8E42B2}" type="pres">
      <dgm:prSet presAssocID="{DC2C5BF0-02C2-4140-9AE8-82529ECA5804}" presName="linNode" presStyleCnt="0"/>
      <dgm:spPr/>
    </dgm:pt>
    <dgm:pt modelId="{C04200EE-60DB-4378-A634-49A5D25DAE23}" type="pres">
      <dgm:prSet presAssocID="{DC2C5BF0-02C2-4140-9AE8-82529ECA580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83483-B2C9-4D83-98E8-099C16E5837F}" type="pres">
      <dgm:prSet presAssocID="{DC2C5BF0-02C2-4140-9AE8-82529ECA580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3E1A3-D163-40C2-8C85-ADAFD6EE6140}" type="pres">
      <dgm:prSet presAssocID="{F2CB5B74-70A1-4B4C-9274-84A701403F86}" presName="sp" presStyleCnt="0"/>
      <dgm:spPr/>
    </dgm:pt>
    <dgm:pt modelId="{FA2FAEE6-3379-4D3E-9AC3-1BDF28913C67}" type="pres">
      <dgm:prSet presAssocID="{4E7FDCA4-246D-4323-A8D9-6E3758C29EDB}" presName="linNode" presStyleCnt="0"/>
      <dgm:spPr/>
    </dgm:pt>
    <dgm:pt modelId="{3A76FA72-4D7F-4D83-9B90-59F68DD98E5A}" type="pres">
      <dgm:prSet presAssocID="{4E7FDCA4-246D-4323-A8D9-6E3758C29E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55CD5-643C-4F4A-8F47-8A098E70E8C0}" type="pres">
      <dgm:prSet presAssocID="{4E7FDCA4-246D-4323-A8D9-6E3758C29E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020BCE-46F9-4D0A-8FA2-324206D6E29F}" srcId="{DC2C5BF0-02C2-4140-9AE8-82529ECA5804}" destId="{352EEC3E-8A9F-4803-B9BF-F988E785036C}" srcOrd="2" destOrd="0" parTransId="{E2A86178-FCE4-49D5-BD17-40432E0E236C}" sibTransId="{BE32C402-59E0-4C29-A140-BB335549C0BB}"/>
    <dgm:cxn modelId="{012EBF24-27E6-4DC9-8A70-A295DE209A91}" srcId="{131664AA-3627-4ABC-AF7B-0AB8A071B73F}" destId="{4543F505-27C7-4D65-8E4F-028EBB40C961}" srcOrd="3" destOrd="0" parTransId="{E3BAE762-CF19-4858-A8A7-06B7C2419208}" sibTransId="{B4748B6E-1B44-401C-9E1E-9C6A7BD13F73}"/>
    <dgm:cxn modelId="{E285F78A-99DA-4F4C-800B-069F31CB8E81}" type="presOf" srcId="{4E7FDCA4-246D-4323-A8D9-6E3758C29EDB}" destId="{3A76FA72-4D7F-4D83-9B90-59F68DD98E5A}" srcOrd="0" destOrd="0" presId="urn:microsoft.com/office/officeart/2005/8/layout/vList5"/>
    <dgm:cxn modelId="{DF79CDA8-94BC-4621-939E-29389C7CAA5C}" type="presOf" srcId="{007A3DA4-E8FD-4070-A800-D3392FF5C36F}" destId="{7B055CD5-643C-4F4A-8F47-8A098E70E8C0}" srcOrd="0" destOrd="2" presId="urn:microsoft.com/office/officeart/2005/8/layout/vList5"/>
    <dgm:cxn modelId="{02BC69FF-603E-4263-B565-CB24E3F30EF6}" type="presOf" srcId="{D6734292-4577-45AF-AD09-10ED5F6574F7}" destId="{7B055CD5-643C-4F4A-8F47-8A098E70E8C0}" srcOrd="0" destOrd="1" presId="urn:microsoft.com/office/officeart/2005/8/layout/vList5"/>
    <dgm:cxn modelId="{444C57CE-7062-4FEE-8C59-736F5A856E39}" type="presOf" srcId="{704C0F47-49A8-4B70-8AF1-D77F9EE73D30}" destId="{7B055CD5-643C-4F4A-8F47-8A098E70E8C0}" srcOrd="0" destOrd="0" presId="urn:microsoft.com/office/officeart/2005/8/layout/vList5"/>
    <dgm:cxn modelId="{915A08DE-D978-49AD-9845-A715DB6B2ECA}" type="presOf" srcId="{4543F505-27C7-4D65-8E4F-028EBB40C961}" destId="{54917455-B0E5-48A1-B48C-7048F404C903}" srcOrd="0" destOrd="3" presId="urn:microsoft.com/office/officeart/2005/8/layout/vList5"/>
    <dgm:cxn modelId="{C2E473BF-2EB3-4ABF-9ED3-052C4544D067}" srcId="{131664AA-3627-4ABC-AF7B-0AB8A071B73F}" destId="{26914D2D-2B42-4273-913E-3F2F482BC46E}" srcOrd="1" destOrd="0" parTransId="{22FE0850-FE46-4470-8821-B4C3589770D6}" sibTransId="{AE3EF9A8-AF06-453B-B564-F66FA18E7040}"/>
    <dgm:cxn modelId="{E004D263-B934-4E22-B88F-D06CE5C15C4D}" type="presOf" srcId="{352EEC3E-8A9F-4803-B9BF-F988E785036C}" destId="{F0983483-B2C9-4D83-98E8-099C16E5837F}" srcOrd="0" destOrd="2" presId="urn:microsoft.com/office/officeart/2005/8/layout/vList5"/>
    <dgm:cxn modelId="{F29FB6D6-9A57-4D6F-A58B-3448732BB233}" type="presOf" srcId="{9D1469AE-FB15-4526-97F4-4E68F26E73F8}" destId="{54917455-B0E5-48A1-B48C-7048F404C903}" srcOrd="0" destOrd="0" presId="urn:microsoft.com/office/officeart/2005/8/layout/vList5"/>
    <dgm:cxn modelId="{8FB11BCA-4342-48DB-B71B-72B86DC209DC}" srcId="{0865A9B1-A34D-40E4-8A60-93DDF89C4247}" destId="{131664AA-3627-4ABC-AF7B-0AB8A071B73F}" srcOrd="0" destOrd="0" parTransId="{40F92081-A53A-44DE-9E63-0177BC52EB0A}" sibTransId="{9A85A29F-02D1-4DD4-9CAB-7E5320246A9C}"/>
    <dgm:cxn modelId="{72060081-77DA-4E7E-ACC3-0D26FBC428B0}" srcId="{DC2C5BF0-02C2-4140-9AE8-82529ECA5804}" destId="{50BB875E-347E-4E61-B3F7-725F7AF8003C}" srcOrd="3" destOrd="0" parTransId="{936694BF-5707-461F-89AC-0D6AE130E3D5}" sibTransId="{219272F4-8589-41D3-9BC3-EAE7A3436207}"/>
    <dgm:cxn modelId="{7F9BFD93-E27B-42D0-8196-E6E11AF6BA8B}" srcId="{131664AA-3627-4ABC-AF7B-0AB8A071B73F}" destId="{9D1469AE-FB15-4526-97F4-4E68F26E73F8}" srcOrd="0" destOrd="0" parTransId="{53E5BAA1-FF5E-467F-92EA-655BEE9BBD3E}" sibTransId="{D3244554-A995-42E2-9743-E60BC2E07516}"/>
    <dgm:cxn modelId="{29F30474-B388-42AF-BBDD-43E378A02921}" type="presOf" srcId="{26914D2D-2B42-4273-913E-3F2F482BC46E}" destId="{54917455-B0E5-48A1-B48C-7048F404C903}" srcOrd="0" destOrd="1" presId="urn:microsoft.com/office/officeart/2005/8/layout/vList5"/>
    <dgm:cxn modelId="{DA0722D6-57B7-476B-9DC9-E043A6B7C09F}" srcId="{DC2C5BF0-02C2-4140-9AE8-82529ECA5804}" destId="{54853F49-5E43-48D3-A3EE-4ECB47B60E23}" srcOrd="0" destOrd="0" parTransId="{91E25755-3C7A-4F43-8365-D37A4A0F2EC5}" sibTransId="{659FD9ED-74C9-4CC3-AC77-F40DFC9CE21E}"/>
    <dgm:cxn modelId="{F839EFC0-A85C-4F51-87FF-8534CFD21EF6}" type="presOf" srcId="{F48374A3-896C-47E0-8616-FE2C85D63D1A}" destId="{54917455-B0E5-48A1-B48C-7048F404C903}" srcOrd="0" destOrd="2" presId="urn:microsoft.com/office/officeart/2005/8/layout/vList5"/>
    <dgm:cxn modelId="{0873A7DB-2D3C-464E-9EA0-345BF6F6420F}" srcId="{131664AA-3627-4ABC-AF7B-0AB8A071B73F}" destId="{F48374A3-896C-47E0-8616-FE2C85D63D1A}" srcOrd="2" destOrd="0" parTransId="{4DCEAF40-ECF3-44D1-8BE9-2915A72598BC}" sibTransId="{80EFB609-62FC-460F-AA7B-5C6028D0AAE3}"/>
    <dgm:cxn modelId="{21F81397-2AE3-46F8-8B4D-45128CEE3AD2}" srcId="{DC2C5BF0-02C2-4140-9AE8-82529ECA5804}" destId="{37FD502A-5958-428A-9E02-07C72AEFC9C8}" srcOrd="1" destOrd="0" parTransId="{3A37BAEC-A1BF-4C8E-8A6B-CBB43A72C267}" sibTransId="{4D47F2C7-22AC-45D8-8036-874879929D84}"/>
    <dgm:cxn modelId="{BB042CDB-052F-40B8-8F52-9679BC9415BC}" type="presOf" srcId="{54853F49-5E43-48D3-A3EE-4ECB47B60E23}" destId="{F0983483-B2C9-4D83-98E8-099C16E5837F}" srcOrd="0" destOrd="0" presId="urn:microsoft.com/office/officeart/2005/8/layout/vList5"/>
    <dgm:cxn modelId="{9203678E-618E-4C61-B2A7-9C6DC48B3691}" srcId="{4E7FDCA4-246D-4323-A8D9-6E3758C29EDB}" destId="{704C0F47-49A8-4B70-8AF1-D77F9EE73D30}" srcOrd="0" destOrd="0" parTransId="{ACE20E92-0866-4684-B155-44171016E487}" sibTransId="{877BEB4C-B767-496F-A3BF-4960E8612910}"/>
    <dgm:cxn modelId="{E72E6BE6-FC7E-41EA-AE08-F305B2B64E10}" type="presOf" srcId="{DC2C5BF0-02C2-4140-9AE8-82529ECA5804}" destId="{C04200EE-60DB-4378-A634-49A5D25DAE23}" srcOrd="0" destOrd="0" presId="urn:microsoft.com/office/officeart/2005/8/layout/vList5"/>
    <dgm:cxn modelId="{51AED392-8C25-4FC9-B157-09253D4C5BD4}" srcId="{0865A9B1-A34D-40E4-8A60-93DDF89C4247}" destId="{4E7FDCA4-246D-4323-A8D9-6E3758C29EDB}" srcOrd="2" destOrd="0" parTransId="{B08A60C5-CA17-457C-9910-C9E1964C696D}" sibTransId="{7552DE55-64A8-4037-A181-C985CF76BDD5}"/>
    <dgm:cxn modelId="{6F6B494E-68AB-40FE-91AC-EB63064C0425}" type="presOf" srcId="{50BB875E-347E-4E61-B3F7-725F7AF8003C}" destId="{F0983483-B2C9-4D83-98E8-099C16E5837F}" srcOrd="0" destOrd="3" presId="urn:microsoft.com/office/officeart/2005/8/layout/vList5"/>
    <dgm:cxn modelId="{10349099-55F6-4FD8-B9E2-C2DB05FE600B}" srcId="{4E7FDCA4-246D-4323-A8D9-6E3758C29EDB}" destId="{007A3DA4-E8FD-4070-A800-D3392FF5C36F}" srcOrd="2" destOrd="0" parTransId="{5800CE26-19BB-4447-B954-3F9F340D501A}" sibTransId="{21B1D69B-0BE7-4BB3-AF18-1499E5F88B8D}"/>
    <dgm:cxn modelId="{7F61C3BE-3F41-4BFB-A8EA-E7143A393390}" srcId="{4E7FDCA4-246D-4323-A8D9-6E3758C29EDB}" destId="{B6297566-ACCF-49CE-AEC0-4A69CD7CDE3D}" srcOrd="3" destOrd="0" parTransId="{C671506A-C1C1-4DAC-9385-3EBB07C2963D}" sibTransId="{C2FF4DB7-F16F-4369-B16E-8C6055FFC816}"/>
    <dgm:cxn modelId="{3773C947-6EF6-4EE9-9990-29608CE7D827}" type="presOf" srcId="{B6297566-ACCF-49CE-AEC0-4A69CD7CDE3D}" destId="{7B055CD5-643C-4F4A-8F47-8A098E70E8C0}" srcOrd="0" destOrd="3" presId="urn:microsoft.com/office/officeart/2005/8/layout/vList5"/>
    <dgm:cxn modelId="{F450B22D-EDBB-487D-9B11-F29708448338}" type="presOf" srcId="{0865A9B1-A34D-40E4-8A60-93DDF89C4247}" destId="{4FB29FFC-0EBF-40E9-9CA5-184B4EE869D5}" srcOrd="0" destOrd="0" presId="urn:microsoft.com/office/officeart/2005/8/layout/vList5"/>
    <dgm:cxn modelId="{B96E3A21-888E-4AFB-A8AE-C6B4EE0CEBDC}" srcId="{4E7FDCA4-246D-4323-A8D9-6E3758C29EDB}" destId="{D6734292-4577-45AF-AD09-10ED5F6574F7}" srcOrd="1" destOrd="0" parTransId="{0FDCD757-56DC-4255-B7AA-9CA4CE91A53C}" sibTransId="{4E8D1857-686D-4FC0-894F-06C8429D17B7}"/>
    <dgm:cxn modelId="{2747B6D9-6F8C-4908-831D-503E006E1A93}" type="presOf" srcId="{37FD502A-5958-428A-9E02-07C72AEFC9C8}" destId="{F0983483-B2C9-4D83-98E8-099C16E5837F}" srcOrd="0" destOrd="1" presId="urn:microsoft.com/office/officeart/2005/8/layout/vList5"/>
    <dgm:cxn modelId="{0E32F639-2148-4014-AE2E-7C3C8290110E}" srcId="{0865A9B1-A34D-40E4-8A60-93DDF89C4247}" destId="{DC2C5BF0-02C2-4140-9AE8-82529ECA5804}" srcOrd="1" destOrd="0" parTransId="{679FD908-F354-432F-AEDC-234F0B04BE8F}" sibTransId="{F2CB5B74-70A1-4B4C-9274-84A701403F86}"/>
    <dgm:cxn modelId="{4377A960-B947-407B-B18A-024C5E24BE31}" type="presOf" srcId="{131664AA-3627-4ABC-AF7B-0AB8A071B73F}" destId="{F28988E4-4E43-4DED-B0AC-E015C339319B}" srcOrd="0" destOrd="0" presId="urn:microsoft.com/office/officeart/2005/8/layout/vList5"/>
    <dgm:cxn modelId="{AA06BE3C-E27D-45D8-A4A9-FB5F6D0D0FDD}" type="presParOf" srcId="{4FB29FFC-0EBF-40E9-9CA5-184B4EE869D5}" destId="{0A237920-F208-4F1B-881B-E01B72DE709B}" srcOrd="0" destOrd="0" presId="urn:microsoft.com/office/officeart/2005/8/layout/vList5"/>
    <dgm:cxn modelId="{2A6ADE57-00C6-4026-86B8-52741592545D}" type="presParOf" srcId="{0A237920-F208-4F1B-881B-E01B72DE709B}" destId="{F28988E4-4E43-4DED-B0AC-E015C339319B}" srcOrd="0" destOrd="0" presId="urn:microsoft.com/office/officeart/2005/8/layout/vList5"/>
    <dgm:cxn modelId="{2227A97C-8CF7-4222-B8F0-0F099E5CBD10}" type="presParOf" srcId="{0A237920-F208-4F1B-881B-E01B72DE709B}" destId="{54917455-B0E5-48A1-B48C-7048F404C903}" srcOrd="1" destOrd="0" presId="urn:microsoft.com/office/officeart/2005/8/layout/vList5"/>
    <dgm:cxn modelId="{C77A7760-268C-43ED-8610-0F640CA3FF9F}" type="presParOf" srcId="{4FB29FFC-0EBF-40E9-9CA5-184B4EE869D5}" destId="{ECACBCCC-8926-45FB-B678-31ACAA27C812}" srcOrd="1" destOrd="0" presId="urn:microsoft.com/office/officeart/2005/8/layout/vList5"/>
    <dgm:cxn modelId="{5A6C4F16-772E-4C31-A8B7-841258618943}" type="presParOf" srcId="{4FB29FFC-0EBF-40E9-9CA5-184B4EE869D5}" destId="{70D23F8E-5A7D-4BE8-8CFD-AE9C3D8E42B2}" srcOrd="2" destOrd="0" presId="urn:microsoft.com/office/officeart/2005/8/layout/vList5"/>
    <dgm:cxn modelId="{5CCE594A-785F-47F5-93DE-F2CE6DD594AE}" type="presParOf" srcId="{70D23F8E-5A7D-4BE8-8CFD-AE9C3D8E42B2}" destId="{C04200EE-60DB-4378-A634-49A5D25DAE23}" srcOrd="0" destOrd="0" presId="urn:microsoft.com/office/officeart/2005/8/layout/vList5"/>
    <dgm:cxn modelId="{D01211A5-BC6E-4480-B566-584279C195E1}" type="presParOf" srcId="{70D23F8E-5A7D-4BE8-8CFD-AE9C3D8E42B2}" destId="{F0983483-B2C9-4D83-98E8-099C16E5837F}" srcOrd="1" destOrd="0" presId="urn:microsoft.com/office/officeart/2005/8/layout/vList5"/>
    <dgm:cxn modelId="{CEF19CE3-6153-44F5-8D65-13F79B8415D9}" type="presParOf" srcId="{4FB29FFC-0EBF-40E9-9CA5-184B4EE869D5}" destId="{0403E1A3-D163-40C2-8C85-ADAFD6EE6140}" srcOrd="3" destOrd="0" presId="urn:microsoft.com/office/officeart/2005/8/layout/vList5"/>
    <dgm:cxn modelId="{FAAB1C1F-B721-4153-A41C-30D5AFD07551}" type="presParOf" srcId="{4FB29FFC-0EBF-40E9-9CA5-184B4EE869D5}" destId="{FA2FAEE6-3379-4D3E-9AC3-1BDF28913C67}" srcOrd="4" destOrd="0" presId="urn:microsoft.com/office/officeart/2005/8/layout/vList5"/>
    <dgm:cxn modelId="{C6BD8E14-63E9-44BC-B0C9-29F81AAE45A7}" type="presParOf" srcId="{FA2FAEE6-3379-4D3E-9AC3-1BDF28913C67}" destId="{3A76FA72-4D7F-4D83-9B90-59F68DD98E5A}" srcOrd="0" destOrd="0" presId="urn:microsoft.com/office/officeart/2005/8/layout/vList5"/>
    <dgm:cxn modelId="{AF2684BD-FD60-426B-98AC-7C5F4459D186}" type="presParOf" srcId="{FA2FAEE6-3379-4D3E-9AC3-1BDF28913C67}" destId="{7B055CD5-643C-4F4A-8F47-8A098E70E8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D640C-6CC4-45E3-B682-5C5A1DADD80E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88680-2F41-4BEF-AF1B-CFCAFE678C3A}">
      <dsp:nvSpPr>
        <dsp:cNvPr id="0" name=""/>
        <dsp:cNvSpPr/>
      </dsp:nvSpPr>
      <dsp:spPr>
        <a:xfrm>
          <a:off x="3050" y="1219199"/>
          <a:ext cx="146744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Full-Package has Transferred Working Capital Burden to Small Vendors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74685" y="1290834"/>
        <a:ext cx="1324175" cy="1482330"/>
      </dsp:txXfrm>
    </dsp:sp>
    <dsp:sp modelId="{689FFE2F-8FB1-4009-B41B-456A34248D37}">
      <dsp:nvSpPr>
        <dsp:cNvPr id="0" name=""/>
        <dsp:cNvSpPr/>
      </dsp:nvSpPr>
      <dsp:spPr>
        <a:xfrm>
          <a:off x="1543868" y="1219199"/>
          <a:ext cx="146744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Dynamic   Unstable Global Financial Markets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615503" y="1290834"/>
        <a:ext cx="1324175" cy="1482330"/>
      </dsp:txXfrm>
    </dsp:sp>
    <dsp:sp modelId="{B138C8C1-B1AC-4B06-9A1F-DA2EEE57BD46}">
      <dsp:nvSpPr>
        <dsp:cNvPr id="0" name=""/>
        <dsp:cNvSpPr/>
      </dsp:nvSpPr>
      <dsp:spPr>
        <a:xfrm>
          <a:off x="3084686" y="1219199"/>
          <a:ext cx="146744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Reduction or Elimination of Traditional Lines of Credit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156321" y="1290834"/>
        <a:ext cx="1324175" cy="1482330"/>
      </dsp:txXfrm>
    </dsp:sp>
    <dsp:sp modelId="{C8F17B0E-EB11-4ABF-831D-F0589213CC03}">
      <dsp:nvSpPr>
        <dsp:cNvPr id="0" name=""/>
        <dsp:cNvSpPr/>
      </dsp:nvSpPr>
      <dsp:spPr>
        <a:xfrm>
          <a:off x="4625503" y="1219199"/>
          <a:ext cx="146744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Drastic Cost Increase in </a:t>
          </a:r>
          <a:br>
            <a:rPr lang="en-US" sz="1400" kern="1200" dirty="0" smtClean="0">
              <a:solidFill>
                <a:schemeClr val="bg1"/>
              </a:solidFill>
            </a:rPr>
          </a:br>
          <a:r>
            <a:rPr lang="en-US" sz="1400" kern="1200" dirty="0" smtClean="0">
              <a:solidFill>
                <a:schemeClr val="bg1"/>
              </a:solidFill>
            </a:rPr>
            <a:t>Raw Materials </a:t>
          </a:r>
          <a:br>
            <a:rPr lang="en-US" sz="1400" kern="1200" dirty="0" smtClean="0">
              <a:solidFill>
                <a:schemeClr val="bg1"/>
              </a:solidFill>
            </a:rPr>
          </a:br>
          <a:r>
            <a:rPr lang="en-US" sz="1400" kern="1200" dirty="0" smtClean="0">
              <a:solidFill>
                <a:schemeClr val="bg1"/>
              </a:solidFill>
            </a:rPr>
            <a:t>(Cotton &amp; Synthetics)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4697138" y="1290834"/>
        <a:ext cx="1324175" cy="1482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17455-B0E5-48A1-B48C-7048F404C903}">
      <dsp:nvSpPr>
        <dsp:cNvPr id="0" name=""/>
        <dsp:cNvSpPr/>
      </dsp:nvSpPr>
      <dsp:spPr>
        <a:xfrm rot="5400000">
          <a:off x="3621405" y="-129389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Can Be Inexpensive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Cumbersome &amp; Inflexible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Difficult To Obtain, Bureaucratic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</dsp:txBody>
      <dsp:txXfrm rot="-5400000">
        <a:off x="2194561" y="184100"/>
        <a:ext cx="3850293" cy="945456"/>
      </dsp:txXfrm>
    </dsp:sp>
    <dsp:sp modelId="{F28988E4-4E43-4DED-B0AC-E015C339319B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Traditional Banking</a:t>
          </a:r>
          <a:endParaRPr lang="en-US" sz="2300" kern="1200" dirty="0"/>
        </a:p>
      </dsp:txBody>
      <dsp:txXfrm>
        <a:off x="63934" y="65918"/>
        <a:ext cx="2066692" cy="1181819"/>
      </dsp:txXfrm>
    </dsp:sp>
    <dsp:sp modelId="{F0983483-B2C9-4D83-98E8-099C16E5837F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Payables Facility 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Advance Payments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Letters of Credit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Requires Use of Buyer’s Balance Sheet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</dsp:txBody>
      <dsp:txXfrm rot="-5400000">
        <a:off x="2194561" y="1559271"/>
        <a:ext cx="3850293" cy="945456"/>
      </dsp:txXfrm>
    </dsp:sp>
    <dsp:sp modelId="{C04200EE-60DB-4378-A634-49A5D25DAE23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Cash Flow Provided By Buyer</a:t>
          </a:r>
          <a:endParaRPr lang="en-US" sz="2300" kern="1200" dirty="0"/>
        </a:p>
      </dsp:txBody>
      <dsp:txXfrm>
        <a:off x="63934" y="1441090"/>
        <a:ext cx="2066692" cy="1181819"/>
      </dsp:txXfrm>
    </dsp:sp>
    <dsp:sp modelId="{7B055CD5-643C-4F4A-8F47-8A098E70E8C0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Flexible, Nimble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Not constrained by Banking Regulations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Transactional Finance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>
                  <a:lumMod val="25000"/>
                </a:schemeClr>
              </a:solidFill>
            </a:rPr>
            <a:t> Access to Capital for SMEs</a:t>
          </a:r>
          <a:endParaRPr lang="en-US" sz="1400" kern="1200" dirty="0">
            <a:solidFill>
              <a:schemeClr val="tx2">
                <a:lumMod val="25000"/>
              </a:schemeClr>
            </a:solidFill>
          </a:endParaRPr>
        </a:p>
      </dsp:txBody>
      <dsp:txXfrm rot="-5400000">
        <a:off x="2194561" y="2934443"/>
        <a:ext cx="3850293" cy="945456"/>
      </dsp:txXfrm>
    </dsp:sp>
    <dsp:sp modelId="{3A76FA72-4D7F-4D83-9B90-59F68DD98E5A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Commercial Finance</a:t>
          </a:r>
          <a:endParaRPr lang="en-US" sz="2300" kern="1200" dirty="0"/>
        </a:p>
      </dsp:txBody>
      <dsp:txXfrm>
        <a:off x="63934" y="2816262"/>
        <a:ext cx="2066692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05448" cy="461961"/>
          </a:xfrm>
          <a:prstGeom prst="rect">
            <a:avLst/>
          </a:prstGeom>
        </p:spPr>
        <p:txBody>
          <a:bodyPr vert="horz" lIns="90642" tIns="45321" rIns="90642" bIns="453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185" y="2"/>
            <a:ext cx="3005448" cy="461961"/>
          </a:xfrm>
          <a:prstGeom prst="rect">
            <a:avLst/>
          </a:prstGeom>
        </p:spPr>
        <p:txBody>
          <a:bodyPr vert="horz" lIns="90642" tIns="45321" rIns="90642" bIns="45321" rtlCol="0"/>
          <a:lstStyle>
            <a:lvl1pPr algn="r">
              <a:defRPr sz="1200"/>
            </a:lvl1pPr>
          </a:lstStyle>
          <a:p>
            <a:fld id="{C0D9AA4A-4423-4B2F-A848-E571B304A8BD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2" tIns="45321" rIns="90642" bIns="453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048" y="4386261"/>
            <a:ext cx="5546104" cy="4154490"/>
          </a:xfrm>
          <a:prstGeom prst="rect">
            <a:avLst/>
          </a:prstGeom>
        </p:spPr>
        <p:txBody>
          <a:bodyPr vert="horz" lIns="90642" tIns="45321" rIns="90642" bIns="453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69365"/>
            <a:ext cx="3005448" cy="461961"/>
          </a:xfrm>
          <a:prstGeom prst="rect">
            <a:avLst/>
          </a:prstGeom>
        </p:spPr>
        <p:txBody>
          <a:bodyPr vert="horz" lIns="90642" tIns="45321" rIns="90642" bIns="453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185" y="8769365"/>
            <a:ext cx="3005448" cy="461961"/>
          </a:xfrm>
          <a:prstGeom prst="rect">
            <a:avLst/>
          </a:prstGeom>
        </p:spPr>
        <p:txBody>
          <a:bodyPr vert="horz" lIns="90642" tIns="45321" rIns="90642" bIns="45321" rtlCol="0" anchor="b"/>
          <a:lstStyle>
            <a:lvl1pPr algn="r">
              <a:defRPr sz="1200"/>
            </a:lvl1pPr>
          </a:lstStyle>
          <a:p>
            <a:fld id="{619B9330-ACCE-4623-89C0-B359D1BAF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9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7EAD8-20C7-48E7-80CB-B9D7A464B86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357" tIns="46178" rIns="92357" bIns="46178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7" tIns="46178" rIns="92357" bIns="46178" anchor="b"/>
          <a:lstStyle/>
          <a:p>
            <a:pPr algn="r" defTabSz="923713" eaLnBrk="0" hangingPunct="0">
              <a:spcBef>
                <a:spcPct val="0"/>
              </a:spcBef>
            </a:pPr>
            <a:fld id="{88BFFCC9-F515-4E9F-BCE9-D8EB8476FD3A}" type="slidenum">
              <a:rPr lang="en-US" sz="1200">
                <a:latin typeface="Verdana" pitchFamily="34" charset="0"/>
              </a:rPr>
              <a:pPr algn="r" defTabSz="923713" eaLnBrk="0" hangingPunct="0">
                <a:spcBef>
                  <a:spcPct val="0"/>
                </a:spcBef>
              </a:pPr>
              <a:t>2</a:t>
            </a:fld>
            <a:endParaRPr lang="en-US" sz="1200" dirty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71CAE-A9B9-4F88-BB8F-5150FE61DA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357" tIns="46178" rIns="92357" bIns="46178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5" name="Slide Number Placeholder 3"/>
          <p:cNvSpPr txBox="1">
            <a:spLocks noGrp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7" tIns="46178" rIns="92357" bIns="46178" anchor="b"/>
          <a:lstStyle/>
          <a:p>
            <a:pPr algn="r" defTabSz="923713" eaLnBrk="0" hangingPunct="0">
              <a:spcBef>
                <a:spcPct val="0"/>
              </a:spcBef>
            </a:pPr>
            <a:fld id="{1C76D4A7-05CC-4F0D-A6AA-C4AF19E1BD7B}" type="slidenum">
              <a:rPr lang="en-US" sz="1200">
                <a:latin typeface="Verdana" pitchFamily="34" charset="0"/>
              </a:rPr>
              <a:pPr algn="r" defTabSz="923713" eaLnBrk="0" hangingPunct="0">
                <a:spcBef>
                  <a:spcPct val="0"/>
                </a:spcBef>
              </a:pPr>
              <a:t>3</a:t>
            </a:fld>
            <a:endParaRPr lang="en-US" sz="1200" dirty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47ADB-F076-4C57-8715-E02AFF725D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2" tIns="46180" rIns="92362" bIns="46180" anchor="b"/>
          <a:lstStyle/>
          <a:p>
            <a:pPr algn="r" defTabSz="923713">
              <a:spcBef>
                <a:spcPct val="0"/>
              </a:spcBef>
            </a:pPr>
            <a:fld id="{C8E9326D-A316-45B2-8198-270D8AC3E8B3}" type="slidenum">
              <a:rPr lang="en-US" sz="1200"/>
              <a:pPr algn="r" defTabSz="923713">
                <a:spcBef>
                  <a:spcPct val="0"/>
                </a:spcBef>
              </a:pPr>
              <a:t>4</a:t>
            </a:fld>
            <a:endParaRPr lang="en-US" sz="1200" dirty="0"/>
          </a:p>
        </p:txBody>
      </p:sp>
      <p:sp>
        <p:nvSpPr>
          <p:cNvPr id="2765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357" tIns="46178" rIns="92357" bIns="46178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4" name="Slide Number Placeholder 3"/>
          <p:cNvSpPr txBox="1">
            <a:spLocks noGrp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7" tIns="46178" rIns="92357" bIns="46178" anchor="b"/>
          <a:lstStyle/>
          <a:p>
            <a:pPr algn="r" defTabSz="923713" eaLnBrk="0" hangingPunct="0">
              <a:spcBef>
                <a:spcPct val="0"/>
              </a:spcBef>
            </a:pPr>
            <a:fld id="{7A578B66-14AD-41B9-9BED-7820F37221D9}" type="slidenum">
              <a:rPr lang="en-US" sz="1200">
                <a:latin typeface="Verdana" pitchFamily="34" charset="0"/>
              </a:rPr>
              <a:pPr algn="r" defTabSz="923713" eaLnBrk="0" hangingPunct="0">
                <a:spcBef>
                  <a:spcPct val="0"/>
                </a:spcBef>
              </a:pPr>
              <a:t>4</a:t>
            </a:fld>
            <a:endParaRPr lang="en-US" sz="1200" dirty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A5696-5611-4358-8265-F968BDD7EB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A32D51-05F6-4AF5-BF37-0EE2B0F7B04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357" tIns="46178" rIns="92357" bIns="46178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3" name="Slide Number Placeholder 3"/>
          <p:cNvSpPr txBox="1">
            <a:spLocks noGrp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7" tIns="46178" rIns="92357" bIns="46178" anchor="b"/>
          <a:lstStyle/>
          <a:p>
            <a:pPr algn="r" defTabSz="923713" eaLnBrk="0" hangingPunct="0">
              <a:spcBef>
                <a:spcPct val="0"/>
              </a:spcBef>
            </a:pPr>
            <a:fld id="{E46BC3E8-A4B0-465A-B5E1-C8689A547FA8}" type="slidenum">
              <a:rPr lang="en-US" sz="1200">
                <a:latin typeface="Verdana" pitchFamily="34" charset="0"/>
              </a:rPr>
              <a:pPr algn="r" defTabSz="923713" eaLnBrk="0" hangingPunct="0">
                <a:spcBef>
                  <a:spcPct val="0"/>
                </a:spcBef>
              </a:pPr>
              <a:t>8</a:t>
            </a:fld>
            <a:endParaRPr lang="en-US" sz="1200" dirty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D8C13-E97E-4A2C-8B1D-E6F9F8509C6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357" tIns="46178" rIns="92357" bIns="46178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7" name="Slide Number Placeholder 3"/>
          <p:cNvSpPr txBox="1">
            <a:spLocks noGrp="1"/>
          </p:cNvSpPr>
          <p:nvPr/>
        </p:nvSpPr>
        <p:spPr bwMode="auto">
          <a:xfrm>
            <a:off x="3927185" y="8769365"/>
            <a:ext cx="3005448" cy="46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7" tIns="46178" rIns="92357" bIns="46178" anchor="b"/>
          <a:lstStyle/>
          <a:p>
            <a:pPr algn="r" defTabSz="923713" eaLnBrk="0" hangingPunct="0">
              <a:spcBef>
                <a:spcPct val="0"/>
              </a:spcBef>
            </a:pPr>
            <a:fld id="{ADF67C67-ABF3-4867-9813-A6FAADA30B9C}" type="slidenum">
              <a:rPr lang="en-US" sz="1200">
                <a:latin typeface="Verdana" pitchFamily="34" charset="0"/>
              </a:rPr>
              <a:pPr algn="r" defTabSz="923713" eaLnBrk="0" hangingPunct="0">
                <a:spcBef>
                  <a:spcPct val="0"/>
                </a:spcBef>
              </a:pPr>
              <a:t>9</a:t>
            </a:fld>
            <a:endParaRPr lang="en-US" sz="1200" dirty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5638800"/>
            <a:ext cx="9144000" cy="1219200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257800"/>
            <a:ext cx="8686800" cy="1470025"/>
          </a:xfrm>
        </p:spPr>
        <p:txBody>
          <a:bodyPr anchor="b">
            <a:noAutofit/>
          </a:bodyPr>
          <a:lstStyle>
            <a:lvl1pPr>
              <a:defRPr sz="44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486400"/>
            <a:ext cx="9144000" cy="152400"/>
          </a:xfrm>
          <a:prstGeom prst="rect">
            <a:avLst/>
          </a:prstGeom>
          <a:solidFill>
            <a:srgbClr val="527C3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3705-6B97-465D-8DFF-2ACBD075F280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601-A375-46DD-8938-7B33EF9520CD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B11E-E1D7-4163-A06B-60DD0323972A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3F12-201E-4F76-809B-AA96134D04A6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8DD5-D577-433C-BE87-91F208B8F6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91C2-A0F9-4DC4-9C7D-CB7F6C698F49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6456-4083-4CA1-B7B6-4A64A94A519C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1A91-32A4-4C90-94F8-967D9DABE934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B564-4BCD-48A9-9F0B-244A54FEFB61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0966-3808-4D58-AF43-838492497755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4F95-2F03-4D8A-91DB-F9774DCC12EB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B004-3C05-4D9C-A469-B752F5B91055}" type="datetime1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2E0966-3808-4D58-AF43-838492497755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30" r:id="rId7"/>
    <p:sldLayoutId id="2147484125" r:id="rId8"/>
    <p:sldLayoutId id="2147484126" r:id="rId9"/>
    <p:sldLayoutId id="2147484127" r:id="rId10"/>
    <p:sldLayoutId id="2147484128" r:id="rId11"/>
    <p:sldLayoutId id="2147484129" r:id="rId12"/>
    <p:sldLayoutId id="2147484131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50000"/>
        <a:buFont typeface="Courier New" pitchFamily="49" charset="0"/>
        <a:buChar char="o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SzPct val="5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SzPct val="50000"/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5800" y="3429000"/>
            <a:ext cx="7543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Commercial Finance Solutions</a:t>
            </a:r>
          </a:p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Textile and Apparel </a:t>
            </a:r>
          </a:p>
          <a:p>
            <a:pPr algn="ctr"/>
            <a:endParaRPr lang="en-US" sz="2400" dirty="0" smtClean="0">
              <a:solidFill>
                <a:schemeClr val="accent6"/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6"/>
                </a:solidFill>
              </a:rPr>
              <a:t>October 2011</a:t>
            </a:r>
          </a:p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3" descr="rts-int-stand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304800"/>
            <a:ext cx="3124200" cy="474562"/>
          </a:xfrm>
          <a:prstGeom prst="rect">
            <a:avLst/>
          </a:prstGeom>
        </p:spPr>
      </p:pic>
      <p:pic>
        <p:nvPicPr>
          <p:cNvPr id="5" name="Picture 2" descr="http://www.bmsystems.com/aapn%20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685800"/>
            <a:ext cx="2407795" cy="2559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533400" y="1676400"/>
            <a:ext cx="6781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lnSpc>
                <a:spcPct val="15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Privately Held Company Founded in 1986</a:t>
            </a:r>
          </a:p>
          <a:p>
            <a:pPr marL="822325" lvl="1" indent="-255588">
              <a:lnSpc>
                <a:spcPct val="15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2010 Corporate Gross Revenues $1.5 Billion</a:t>
            </a:r>
          </a:p>
          <a:p>
            <a:pPr marL="822325" lvl="1" indent="-255588">
              <a:lnSpc>
                <a:spcPct val="15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2011 Forecast $1.75 Billion</a:t>
            </a:r>
          </a:p>
          <a:p>
            <a:pPr marL="822325" lvl="1" indent="-255588">
              <a:lnSpc>
                <a:spcPct val="15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30% of Transactional Volume is Cross-Border</a:t>
            </a:r>
          </a:p>
          <a:p>
            <a:pPr marL="822325" lvl="1" indent="-255588">
              <a:lnSpc>
                <a:spcPct val="15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Industry Expertise: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Transportation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Soft Commodities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Agriculture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Seafood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Manufacturing</a:t>
            </a:r>
          </a:p>
          <a:p>
            <a:pPr marL="1279525" lvl="2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Textile &amp; Apparel </a:t>
            </a:r>
          </a:p>
          <a:p>
            <a:pPr marL="822325" lvl="1" indent="-255588">
              <a:lnSpc>
                <a:spcPct val="8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822325" lvl="1" indent="-2555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endParaRPr lang="en-US" sz="1600" dirty="0">
              <a:solidFill>
                <a:srgbClr val="000000"/>
              </a:solidFill>
            </a:endParaRPr>
          </a:p>
          <a:p>
            <a:pPr marL="1143000" lvl="2" indent="-22860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92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419600"/>
            <a:ext cx="2525712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5334000" y="6567488"/>
            <a:ext cx="3733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900" dirty="0">
                <a:solidFill>
                  <a:srgbClr val="000000"/>
                </a:solidFill>
                <a:latin typeface="Myriad Pro" pitchFamily="34" charset="0"/>
              </a:rPr>
              <a:t>CONFIDENTIAL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Corporate Overview</a:t>
            </a:r>
            <a:endParaRPr lang="en-US" sz="2400" dirty="0"/>
          </a:p>
        </p:txBody>
      </p:sp>
      <p:pic>
        <p:nvPicPr>
          <p:cNvPr id="7" name="Picture 6" descr="rts-int-tall_whit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  <p:pic>
        <p:nvPicPr>
          <p:cNvPr id="8" name="Picture 2" descr="http://www.bmsystems.com/aapn%20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62600"/>
            <a:ext cx="1218540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447800"/>
            <a:ext cx="6934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RTS </a:t>
            </a:r>
            <a:r>
              <a:rPr lang="en-US" sz="1600" dirty="0" smtClean="0">
                <a:solidFill>
                  <a:srgbClr val="000000"/>
                </a:solidFill>
              </a:rPr>
              <a:t>International partners with clients around the world in a variety of industries: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Canada</a:t>
            </a: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Chile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Colombia</a:t>
            </a: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Costa Rica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Ecuador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Honduras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India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Israel</a:t>
            </a: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Mexico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Nicaragua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Panama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Peru</a:t>
            </a: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 smtClean="0">
                <a:solidFill>
                  <a:srgbClr val="000000"/>
                </a:solidFill>
              </a:rPr>
              <a:t>Uruguay</a:t>
            </a:r>
            <a:endParaRPr lang="en-US" sz="1600" dirty="0">
              <a:solidFill>
                <a:srgbClr val="000000"/>
              </a:solidFill>
            </a:endParaRPr>
          </a:p>
          <a:p>
            <a:pPr marL="822325" lvl="1" indent="-255588">
              <a:spcBef>
                <a:spcPts val="400"/>
              </a:spcBef>
              <a:buClr>
                <a:schemeClr val="accent3"/>
              </a:buClr>
              <a:buSzPct val="50000"/>
              <a:buFont typeface="Courier New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</a:rPr>
              <a:t>United States</a:t>
            </a:r>
          </a:p>
          <a:p>
            <a:pPr marL="2057400" lvl="4" indent="-22860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US" b="1" dirty="0">
              <a:solidFill>
                <a:srgbClr val="000000"/>
              </a:solidFill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6567488"/>
            <a:ext cx="3733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endParaRPr lang="en-US" sz="800">
              <a:latin typeface="Myriad Pro" pitchFamily="34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5334000" y="6567488"/>
            <a:ext cx="3733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900" dirty="0">
                <a:solidFill>
                  <a:srgbClr val="000000"/>
                </a:solidFill>
                <a:latin typeface="Myriad Pro" pitchFamily="34" charset="0"/>
              </a:rPr>
              <a:t>CONFIDENTIAL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Client Locations</a:t>
            </a:r>
            <a:endParaRPr lang="en-US" sz="2400" dirty="0"/>
          </a:p>
        </p:txBody>
      </p:sp>
      <p:pic>
        <p:nvPicPr>
          <p:cNvPr id="10" name="Picture 9" descr="Broom Manufactu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4929994"/>
            <a:ext cx="2320509" cy="1547006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 descr="Jean Manufactur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3324573"/>
            <a:ext cx="2442641" cy="1628427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3-9-07 09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81400" y="3731017"/>
            <a:ext cx="2404475" cy="1602983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Seafood Processin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03335" y="2286000"/>
            <a:ext cx="2406535" cy="1604356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rts-int-tall_whi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Text Box 7"/>
          <p:cNvSpPr txBox="1">
            <a:spLocks noChangeArrowheads="1"/>
          </p:cNvSpPr>
          <p:nvPr/>
        </p:nvSpPr>
        <p:spPr bwMode="auto">
          <a:xfrm>
            <a:off x="5334000" y="6567488"/>
            <a:ext cx="3733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900" dirty="0">
                <a:solidFill>
                  <a:srgbClr val="000000"/>
                </a:solidFill>
                <a:latin typeface="Myriad Pro" pitchFamily="34" charset="0"/>
              </a:rPr>
              <a:t>CONFIDENTIAL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Industry Challenges – Textile &amp; Apparel</a:t>
            </a:r>
            <a:endParaRPr lang="en-US" sz="2400" dirty="0"/>
          </a:p>
        </p:txBody>
      </p:sp>
      <p:graphicFrame>
        <p:nvGraphicFramePr>
          <p:cNvPr id="15" name="Diagram 14"/>
          <p:cNvGraphicFramePr/>
          <p:nvPr/>
        </p:nvGraphicFramePr>
        <p:xfrm>
          <a:off x="16764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15" descr="rts-int-tall_whit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  <p:pic>
        <p:nvPicPr>
          <p:cNvPr id="6" name="Picture 2" descr="http://www.bmsystems.com/aapn%20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562600"/>
            <a:ext cx="1218540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B1D640C-6CC4-45E3-B682-5C5A1DADD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dgm id="{2B1D640C-6CC4-45E3-B682-5C5A1DADD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BC88680-2F41-4BEF-AF1B-CFCAFE678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graphicEl>
                                              <a:dgm id="{8BC88680-2F41-4BEF-AF1B-CFCAFE678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89FFE2F-8FB1-4009-B41B-456A34248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graphicEl>
                                              <a:dgm id="{689FFE2F-8FB1-4009-B41B-456A34248D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138C8C1-B1AC-4B06-9A1F-DA2EEE57BD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graphicEl>
                                              <a:dgm id="{B138C8C1-B1AC-4B06-9A1F-DA2EEE57BD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8F17B0E-EB11-4ABF-831D-F0589213C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>
                                            <p:graphicEl>
                                              <a:dgm id="{C8F17B0E-EB11-4ABF-831D-F0589213CC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73" name="Rectangle 33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Existing Financial Options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34000" y="6567488"/>
            <a:ext cx="3733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900" dirty="0">
                <a:solidFill>
                  <a:srgbClr val="000000"/>
                </a:solidFill>
                <a:latin typeface="Myriad Pro" pitchFamily="34" charset="0"/>
              </a:rPr>
              <a:t>CONFIDENTIAL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955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rts-int-tall_whit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  <p:pic>
        <p:nvPicPr>
          <p:cNvPr id="8" name="Picture 2" descr="http://www.bmsystems.com/aapn%20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562600"/>
            <a:ext cx="1218540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988E4-4E43-4DED-B0AC-E015C3393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28988E4-4E43-4DED-B0AC-E015C33931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917455-B0E5-48A1-B48C-7048F404C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54917455-B0E5-48A1-B48C-7048F404C9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4200EE-60DB-4378-A634-49A5D25DA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C04200EE-60DB-4378-A634-49A5D25DAE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983483-B2C9-4D83-98E8-099C16E58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F0983483-B2C9-4D83-98E8-099C16E58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76FA72-4D7F-4D83-9B90-59F68DD98E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3A76FA72-4D7F-4D83-9B90-59F68DD98E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055CD5-643C-4F4A-8F47-8A098E70E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B055CD5-643C-4F4A-8F47-8A098E70E8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239000" cy="11116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Commercial Finance vs. Traditional Banking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Commercial Finance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</a:rPr>
              <a:t>Customized Solutions to meet specific funding needs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</a:rPr>
              <a:t>Access to capital increases as sales grow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</a:rPr>
              <a:t>Speed to funding – Fast &amp; Easy account set-up</a:t>
            </a:r>
          </a:p>
          <a:p>
            <a:pPr marL="342900" lvl="1" indent="-342900">
              <a:buClr>
                <a:schemeClr val="accent1"/>
              </a:buClr>
              <a:buSzPct val="7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cs typeface="Lucida Sans Unicode" pitchFamily="34" charset="0"/>
              </a:rPr>
              <a:t>Client’s Credit Line is Not Restricted by Traditional Measures of </a:t>
            </a:r>
            <a:br>
              <a:rPr lang="en-US" sz="1600" dirty="0" smtClean="0">
                <a:solidFill>
                  <a:srgbClr val="000000"/>
                </a:solidFill>
                <a:cs typeface="Lucida Sans Unicode" pitchFamily="34" charset="0"/>
              </a:rPr>
            </a:br>
            <a:r>
              <a:rPr lang="en-US" sz="1600" dirty="0" smtClean="0">
                <a:solidFill>
                  <a:srgbClr val="000000"/>
                </a:solidFill>
                <a:cs typeface="Lucida Sans Unicode" pitchFamily="34" charset="0"/>
              </a:rPr>
              <a:t>Financial Strength, but rather on Buyer’s Strength</a:t>
            </a:r>
          </a:p>
          <a:p>
            <a:pPr marL="342900" lvl="1" indent="-342900">
              <a:buClr>
                <a:schemeClr val="accent1"/>
              </a:buClr>
              <a:buSzPct val="7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cs typeface="Lucida Sans Unicode" pitchFamily="34" charset="0"/>
              </a:rPr>
              <a:t>Collateral typically limited to receivables</a:t>
            </a:r>
          </a:p>
          <a:p>
            <a:pPr marL="342900" lvl="1" indent="-342900">
              <a:buClr>
                <a:schemeClr val="accent1"/>
              </a:buClr>
              <a:buSzPct val="7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cs typeface="Lucida Sans Unicode" pitchFamily="34" charset="0"/>
              </a:rPr>
              <a:t>Flexible, transactional funding</a:t>
            </a:r>
          </a:p>
          <a:p>
            <a:pPr>
              <a:buFont typeface="Wingdings" pitchFamily="2" charset="2"/>
              <a:buChar char="§"/>
            </a:pPr>
            <a:endParaRPr lang="en-US" sz="18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18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Traditional Banking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Limited access to capital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Involved underwriting process and lengthy account set-up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Cumbersome reporting requirements, financial covenants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Credit availability tied to company’s balance sheet, fixed assets, etc.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Restrictions against cross-border risk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Lack of flexibility</a:t>
            </a:r>
          </a:p>
          <a:p>
            <a:pPr>
              <a:buFont typeface="Arial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rts-int-tall_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  <p:pic>
        <p:nvPicPr>
          <p:cNvPr id="7" name="Picture 2" descr="http://www.bmsystems.com/aapn%20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410200"/>
            <a:ext cx="121854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838200"/>
            <a:ext cx="830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6172200"/>
            <a:ext cx="830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Javier Baez\Desktop\Picture 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24043"/>
            <a:ext cx="1295400" cy="53795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33400" y="1066800"/>
            <a:ext cx="8229600" cy="1051560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2153528"/>
            <a:ext cx="8229600" cy="1143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3352800"/>
            <a:ext cx="8229600" cy="2514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33400" y="5334000"/>
            <a:ext cx="1219200" cy="76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752600" y="4191000"/>
            <a:ext cx="7010400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9" idx="2"/>
          </p:cNvCxnSpPr>
          <p:nvPr/>
        </p:nvCxnSpPr>
        <p:spPr>
          <a:xfrm>
            <a:off x="4648200" y="1066800"/>
            <a:ext cx="0" cy="4800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686910" y="4979276"/>
            <a:ext cx="7078718" cy="882869"/>
          </a:xfrm>
          <a:custGeom>
            <a:avLst/>
            <a:gdLst>
              <a:gd name="connsiteX0" fmla="*/ 0 w 7078718"/>
              <a:gd name="connsiteY0" fmla="*/ 882869 h 882869"/>
              <a:gd name="connsiteX1" fmla="*/ 2490952 w 7078718"/>
              <a:gd name="connsiteY1" fmla="*/ 315310 h 882869"/>
              <a:gd name="connsiteX2" fmla="*/ 7078718 w 7078718"/>
              <a:gd name="connsiteY2" fmla="*/ 0 h 88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8718" h="882869">
                <a:moveTo>
                  <a:pt x="0" y="882869"/>
                </a:moveTo>
                <a:cubicBezTo>
                  <a:pt x="655583" y="672662"/>
                  <a:pt x="1311166" y="462455"/>
                  <a:pt x="2490952" y="315310"/>
                </a:cubicBezTo>
                <a:cubicBezTo>
                  <a:pt x="3670738" y="168165"/>
                  <a:pt x="5374728" y="84082"/>
                  <a:pt x="7078718" y="0"/>
                </a:cubicBezTo>
              </a:path>
            </a:pathLst>
          </a:cu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001000" y="46482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SG&amp;A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19391" y="5257800"/>
            <a:ext cx="1943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cost of goods sold</a:t>
            </a:r>
            <a:endParaRPr lang="en-US" b="1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876300" y="4305300"/>
            <a:ext cx="1905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247900" y="4229100"/>
            <a:ext cx="17526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21019627">
            <a:off x="1614559" y="4994020"/>
            <a:ext cx="952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expenses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6200000" flipH="1">
            <a:off x="6362699" y="3924298"/>
            <a:ext cx="1143003" cy="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112579" y="3355428"/>
            <a:ext cx="6653049" cy="2490951"/>
          </a:xfrm>
          <a:custGeom>
            <a:avLst/>
            <a:gdLst>
              <a:gd name="connsiteX0" fmla="*/ 0 w 6653049"/>
              <a:gd name="connsiteY0" fmla="*/ 2490951 h 2490951"/>
              <a:gd name="connsiteX1" fmla="*/ 2522483 w 6653049"/>
              <a:gd name="connsiteY1" fmla="*/ 1513489 h 2490951"/>
              <a:gd name="connsiteX2" fmla="*/ 6653049 w 6653049"/>
              <a:gd name="connsiteY2" fmla="*/ 0 h 2490951"/>
              <a:gd name="connsiteX3" fmla="*/ 6653049 w 6653049"/>
              <a:gd name="connsiteY3" fmla="*/ 0 h 249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53049" h="2490951">
                <a:moveTo>
                  <a:pt x="0" y="2490951"/>
                </a:moveTo>
                <a:lnTo>
                  <a:pt x="2522483" y="1513489"/>
                </a:lnTo>
                <a:lnTo>
                  <a:pt x="6653049" y="0"/>
                </a:lnTo>
                <a:lnTo>
                  <a:pt x="6653049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52600" y="3339405"/>
            <a:ext cx="1371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start-up stage</a:t>
            </a:r>
          </a:p>
          <a:p>
            <a:endParaRPr lang="en-US" sz="1000" dirty="0" smtClean="0"/>
          </a:p>
          <a:p>
            <a:r>
              <a:rPr lang="en-US" sz="1000" dirty="0" smtClean="0"/>
              <a:t>production begins</a:t>
            </a:r>
          </a:p>
          <a:p>
            <a:endParaRPr lang="en-US" sz="1000" dirty="0" smtClean="0"/>
          </a:p>
          <a:p>
            <a:r>
              <a:rPr lang="en-US" sz="1000" dirty="0" smtClean="0"/>
              <a:t>Characteristically high in burn with little or no revenue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3124200" y="3339405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early-mid stage</a:t>
            </a:r>
          </a:p>
          <a:p>
            <a:endParaRPr lang="en-US" sz="1000" dirty="0" smtClean="0"/>
          </a:p>
          <a:p>
            <a:r>
              <a:rPr lang="en-US" sz="1000" dirty="0" smtClean="0"/>
              <a:t>approaches EBITDA</a:t>
            </a:r>
          </a:p>
          <a:p>
            <a:endParaRPr lang="en-US" sz="1000" dirty="0" smtClean="0"/>
          </a:p>
          <a:p>
            <a:r>
              <a:rPr lang="en-US" sz="1000" dirty="0" smtClean="0"/>
              <a:t>Characteristically high in burn with steadily increasing revenue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48200" y="3339405"/>
            <a:ext cx="1619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mid stage</a:t>
            </a:r>
          </a:p>
          <a:p>
            <a:endParaRPr lang="en-US" sz="1000" dirty="0" smtClean="0"/>
          </a:p>
          <a:p>
            <a:r>
              <a:rPr lang="en-US" sz="1000" dirty="0" smtClean="0"/>
              <a:t>revenue reaches EBITDA</a:t>
            </a:r>
          </a:p>
          <a:p>
            <a:endParaRPr lang="en-US" sz="1000" dirty="0" smtClean="0"/>
          </a:p>
          <a:p>
            <a:r>
              <a:rPr lang="en-US" sz="1000" dirty="0" smtClean="0"/>
              <a:t>Characteristically steadily increase in revenue and expenses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7010400" y="3339405"/>
            <a:ext cx="14249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mature stage</a:t>
            </a:r>
          </a:p>
          <a:p>
            <a:endParaRPr lang="en-US" sz="1000" dirty="0" smtClean="0"/>
          </a:p>
          <a:p>
            <a:r>
              <a:rPr lang="en-US" sz="1000" dirty="0" smtClean="0"/>
              <a:t>reduced growth</a:t>
            </a:r>
          </a:p>
          <a:p>
            <a:endParaRPr lang="en-US" sz="1000" dirty="0" smtClean="0"/>
          </a:p>
          <a:p>
            <a:r>
              <a:rPr lang="en-US" sz="1000" dirty="0" smtClean="0"/>
              <a:t>Characteristic revenue and expense begin to level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4648201" y="4796135"/>
            <a:ext cx="91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EBITDA </a:t>
            </a:r>
            <a:r>
              <a:rPr lang="en-US" sz="1200" i="1" dirty="0" smtClean="0"/>
              <a:t>positive</a:t>
            </a:r>
            <a:endParaRPr lang="en-US" sz="1200" i="1" dirty="0"/>
          </a:p>
        </p:txBody>
      </p:sp>
      <p:sp>
        <p:nvSpPr>
          <p:cNvPr id="38" name="TextBox 37"/>
          <p:cNvSpPr txBox="1"/>
          <p:nvPr/>
        </p:nvSpPr>
        <p:spPr>
          <a:xfrm rot="20305552">
            <a:off x="1936887" y="5457569"/>
            <a:ext cx="866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revenue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48347" y="586740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Time</a:t>
            </a:r>
            <a:endParaRPr lang="en-US" sz="1600" b="1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-90840" y="4645228"/>
            <a:ext cx="85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Money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33318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28600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4629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75037" y="2746077"/>
            <a:ext cx="57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debt</a:t>
            </a:r>
            <a:endParaRPr lang="en-US" sz="1600" b="1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883" y="1411169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equity</a:t>
            </a:r>
            <a:endParaRPr lang="en-US" sz="1600" b="1" dirty="0"/>
          </a:p>
        </p:txBody>
      </p:sp>
      <p:sp>
        <p:nvSpPr>
          <p:cNvPr id="46" name="Rectangle 45"/>
          <p:cNvSpPr/>
          <p:nvPr/>
        </p:nvSpPr>
        <p:spPr>
          <a:xfrm>
            <a:off x="609600" y="1100796"/>
            <a:ext cx="76200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1"/>
                </a:solidFill>
              </a:rPr>
              <a:t>f&amp;f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8200" y="1253196"/>
            <a:ext cx="100584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angel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56360" y="1405596"/>
            <a:ext cx="192024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early stage VC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682240" y="1557996"/>
            <a:ext cx="265176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mid stage VC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92040" y="1710396"/>
            <a:ext cx="192024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late stage VC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733800" y="1862796"/>
            <a:ext cx="237744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private equity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132320" y="2015196"/>
            <a:ext cx="1554480" cy="76200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public offering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0" y="2286000"/>
            <a:ext cx="438912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private note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1478280" y="2438400"/>
            <a:ext cx="301752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structured debt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>
          <a:xfrm>
            <a:off x="1066800" y="2590800"/>
            <a:ext cx="9144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bridge</a:t>
            </a:r>
            <a:endParaRPr lang="en-US" sz="1000" dirty="0"/>
          </a:p>
        </p:txBody>
      </p:sp>
      <p:sp>
        <p:nvSpPr>
          <p:cNvPr id="57" name="Rectangle 56"/>
          <p:cNvSpPr/>
          <p:nvPr/>
        </p:nvSpPr>
        <p:spPr>
          <a:xfrm>
            <a:off x="2590800" y="2590800"/>
            <a:ext cx="9144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bridge</a:t>
            </a:r>
            <a:endParaRPr lang="en-US" sz="1000" dirty="0"/>
          </a:p>
        </p:txBody>
      </p:sp>
      <p:sp>
        <p:nvSpPr>
          <p:cNvPr id="58" name="Rectangle 57"/>
          <p:cNvSpPr/>
          <p:nvPr/>
        </p:nvSpPr>
        <p:spPr>
          <a:xfrm>
            <a:off x="4648200" y="2590800"/>
            <a:ext cx="9144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bridge</a:t>
            </a:r>
            <a:endParaRPr lang="en-US" sz="1000" dirty="0"/>
          </a:p>
        </p:txBody>
      </p:sp>
      <p:sp>
        <p:nvSpPr>
          <p:cNvPr id="59" name="Rectangle 58"/>
          <p:cNvSpPr/>
          <p:nvPr/>
        </p:nvSpPr>
        <p:spPr>
          <a:xfrm>
            <a:off x="6705600" y="2590800"/>
            <a:ext cx="9144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bridge</a:t>
            </a:r>
            <a:endParaRPr lang="en-US" sz="1000" dirty="0"/>
          </a:p>
        </p:txBody>
      </p:sp>
      <p:sp>
        <p:nvSpPr>
          <p:cNvPr id="60" name="Rectangle 59"/>
          <p:cNvSpPr/>
          <p:nvPr/>
        </p:nvSpPr>
        <p:spPr>
          <a:xfrm>
            <a:off x="3581400" y="2743200"/>
            <a:ext cx="512064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term debt</a:t>
            </a:r>
            <a:endParaRPr lang="en-US" sz="1000" dirty="0"/>
          </a:p>
        </p:txBody>
      </p:sp>
      <p:sp>
        <p:nvSpPr>
          <p:cNvPr id="61" name="Rectangle 60"/>
          <p:cNvSpPr/>
          <p:nvPr/>
        </p:nvSpPr>
        <p:spPr>
          <a:xfrm>
            <a:off x="3931920" y="2895600"/>
            <a:ext cx="475488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asset based loan / receivable financing</a:t>
            </a:r>
            <a:endParaRPr lang="en-US" sz="1000" dirty="0"/>
          </a:p>
        </p:txBody>
      </p:sp>
      <p:sp>
        <p:nvSpPr>
          <p:cNvPr id="62" name="Rectangle 61"/>
          <p:cNvSpPr/>
          <p:nvPr/>
        </p:nvSpPr>
        <p:spPr>
          <a:xfrm>
            <a:off x="594360" y="3048000"/>
            <a:ext cx="6858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convertible note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>
          <a:xfrm>
            <a:off x="1889760" y="3200400"/>
            <a:ext cx="676656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factoring &amp; P.O. financing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457200" y="3352800"/>
            <a:ext cx="1371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early stage</a:t>
            </a:r>
          </a:p>
          <a:p>
            <a:endParaRPr lang="en-US" sz="1000" dirty="0" smtClean="0"/>
          </a:p>
          <a:p>
            <a:r>
              <a:rPr lang="en-US" sz="1000" dirty="0" smtClean="0"/>
              <a:t>pre-production</a:t>
            </a:r>
          </a:p>
          <a:p>
            <a:endParaRPr lang="en-US" sz="1000" dirty="0" smtClean="0"/>
          </a:p>
          <a:p>
            <a:r>
              <a:rPr lang="en-US" sz="1000" dirty="0" smtClean="0"/>
              <a:t>Characteristically high in burn with little or no revenue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3261441" y="762000"/>
            <a:ext cx="283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Small-to-Middle Market Companies</a:t>
            </a:r>
            <a:endParaRPr lang="en-US" sz="1400" b="1" dirty="0"/>
          </a:p>
        </p:txBody>
      </p:sp>
      <p:sp>
        <p:nvSpPr>
          <p:cNvPr id="68" name="Oval 67"/>
          <p:cNvSpPr/>
          <p:nvPr/>
        </p:nvSpPr>
        <p:spPr>
          <a:xfrm>
            <a:off x="4495800" y="3322320"/>
            <a:ext cx="1219200" cy="64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stCxn id="68" idx="6"/>
          </p:cNvCxnSpPr>
          <p:nvPr/>
        </p:nvCxnSpPr>
        <p:spPr>
          <a:xfrm flipV="1">
            <a:off x="5715000" y="1066800"/>
            <a:ext cx="0" cy="257556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495800" y="1082040"/>
            <a:ext cx="0" cy="257556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06674" y="457200"/>
            <a:ext cx="3706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From a start-up to public offering</a:t>
            </a:r>
            <a:endParaRPr lang="en-US" sz="2000" b="1" dirty="0"/>
          </a:p>
        </p:txBody>
      </p:sp>
      <p:pic>
        <p:nvPicPr>
          <p:cNvPr id="67" name="Picture 2" descr="http://www.bmsystems.com/aapn%20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18336" y="6214404"/>
            <a:ext cx="569428" cy="587324"/>
          </a:xfrm>
          <a:prstGeom prst="rect">
            <a:avLst/>
          </a:prstGeom>
          <a:noFill/>
        </p:spPr>
      </p:pic>
      <p:sp>
        <p:nvSpPr>
          <p:cNvPr id="72" name="Rectangle 71"/>
          <p:cNvSpPr/>
          <p:nvPr/>
        </p:nvSpPr>
        <p:spPr>
          <a:xfrm>
            <a:off x="304800" y="623077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/>
              <a:t>The Financing Stages from Start-up to Public Offering</a:t>
            </a:r>
          </a:p>
          <a:p>
            <a:r>
              <a:rPr lang="en-US" sz="1000" b="1" dirty="0" smtClean="0"/>
              <a:t>Source: CEO Advisors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35388" y="2167596"/>
            <a:ext cx="804672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mezzanine finance / real estate / leasing</a:t>
            </a:r>
            <a:endParaRPr lang="en-US" sz="1000" dirty="0"/>
          </a:p>
        </p:txBody>
      </p:sp>
      <p:sp>
        <p:nvSpPr>
          <p:cNvPr id="75" name="Rectangle 74"/>
          <p:cNvSpPr/>
          <p:nvPr/>
        </p:nvSpPr>
        <p:spPr>
          <a:xfrm>
            <a:off x="4724400" y="2458328"/>
            <a:ext cx="393192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supplier financing</a:t>
            </a:r>
            <a:endParaRPr lang="en-US" sz="1000" dirty="0"/>
          </a:p>
        </p:txBody>
      </p:sp>
      <p:sp>
        <p:nvSpPr>
          <p:cNvPr id="69" name="Rectangle 68"/>
          <p:cNvSpPr/>
          <p:nvPr/>
        </p:nvSpPr>
        <p:spPr>
          <a:xfrm>
            <a:off x="4191000" y="6153835"/>
            <a:ext cx="4038600" cy="29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dirty="0" smtClean="0">
                <a:latin typeface="Calibri" pitchFamily="34" charset="0"/>
                <a:ea typeface="Helvetica Neue" charset="0"/>
                <a:cs typeface="Helvetica Neue" charset="0"/>
                <a:sym typeface="Helvetica Neue" charset="0"/>
              </a:rPr>
              <a:t>The Dilemmas faced by apparel manufacturers and their solutions</a:t>
            </a:r>
            <a:endParaRPr lang="en-US" sz="1000" b="1" dirty="0">
              <a:latin typeface="Calibri" pitchFamily="34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457200" y="19050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rgbClr val="000000"/>
                </a:solidFill>
                <a:cs typeface="Lucida Sans Unicode" pitchFamily="34" charset="0"/>
              </a:rPr>
              <a:t>Factoring</a:t>
            </a:r>
          </a:p>
          <a:p>
            <a:pPr marL="1200150" lvl="2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Funding against confirmed receivables.  Components may include Advance Rate, Interest Rate, Processing Fee / Commission, other charges may apply.  May be “Recourse” or “Non-Recourse”</a:t>
            </a:r>
          </a:p>
          <a:p>
            <a:pPr marL="742950" lvl="1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rgbClr val="000000"/>
                </a:solidFill>
              </a:rPr>
              <a:t>Payables Facility</a:t>
            </a:r>
          </a:p>
          <a:p>
            <a:pPr marL="1200150" lvl="2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Funding / early payment provided to vendors on behalf of Buyer.  Typically requires some form of agreement / guaranty from the Buyer</a:t>
            </a:r>
          </a:p>
          <a:p>
            <a:pPr marL="742950" lvl="1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000000"/>
                </a:solidFill>
              </a:rPr>
              <a:t>Purchase Order</a:t>
            </a:r>
          </a:p>
          <a:p>
            <a:pPr marL="1200150" lvl="2" indent="-28575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Funding provided against value of Purchase Order.  Components will include Advance Rate, Interest Rate, Processing Fee / Commission.  Should also anticipate receivables as collateral</a:t>
            </a:r>
            <a:endParaRPr lang="en-US" sz="2000" dirty="0" smtClean="0">
              <a:solidFill>
                <a:srgbClr val="000000"/>
              </a:solidFill>
              <a:cs typeface="Lucida Sans Unicode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000" dirty="0" smtClean="0">
              <a:solidFill>
                <a:srgbClr val="000000"/>
              </a:solidFill>
              <a:cs typeface="Lucida Sans Unicode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000" dirty="0" smtClean="0">
                <a:solidFill>
                  <a:srgbClr val="000000"/>
                </a:solidFill>
                <a:cs typeface="Lucida Sans Unicode" pitchFamily="34" charset="0"/>
              </a:rPr>
              <a:t>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Commercial Finance - Structures</a:t>
            </a:r>
            <a:endParaRPr lang="en-US" sz="2400" dirty="0"/>
          </a:p>
        </p:txBody>
      </p:sp>
      <p:pic>
        <p:nvPicPr>
          <p:cNvPr id="4" name="Picture 3" descr="rts-int-tall_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6167" y="432052"/>
            <a:ext cx="1383033" cy="71094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1295400" y="838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1600">
              <a:latin typeface="Myriad Pro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US" sz="1600">
              <a:latin typeface="Myriad Pro" pitchFamily="34" charset="0"/>
            </a:endParaRPr>
          </a:p>
        </p:txBody>
      </p:sp>
      <p:sp>
        <p:nvSpPr>
          <p:cNvPr id="34838" name="Rectangle 22"/>
          <p:cNvSpPr>
            <a:spLocks/>
          </p:cNvSpPr>
          <p:nvPr/>
        </p:nvSpPr>
        <p:spPr bwMode="auto">
          <a:xfrm>
            <a:off x="3810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US" sz="3200" b="1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yriad Pro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7467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Font typeface="Wingdings" pitchFamily="2" charset="2"/>
              <a:buNone/>
            </a:pPr>
            <a:r>
              <a:rPr lang="en-US" sz="2200" dirty="0">
                <a:solidFill>
                  <a:schemeClr val="tx1">
                    <a:lumMod val="25000"/>
                  </a:schemeClr>
                </a:solidFill>
                <a:latin typeface="+mj-lt"/>
              </a:rPr>
              <a:t>For Additional Information </a:t>
            </a:r>
            <a:r>
              <a:rPr lang="en-US" sz="2200" dirty="0" smtClean="0">
                <a:solidFill>
                  <a:schemeClr val="tx1">
                    <a:lumMod val="25000"/>
                  </a:schemeClr>
                </a:solidFill>
                <a:latin typeface="+mj-lt"/>
              </a:rPr>
              <a:t>please contact: </a:t>
            </a:r>
            <a:endParaRPr lang="en-US" sz="2200" dirty="0">
              <a:solidFill>
                <a:schemeClr val="tx1">
                  <a:lumMod val="25000"/>
                </a:schemeClr>
              </a:solidFill>
              <a:latin typeface="+mj-lt"/>
            </a:endParaRPr>
          </a:p>
          <a:p>
            <a:pPr>
              <a:spcBef>
                <a:spcPct val="0"/>
              </a:spcBef>
            </a:pPr>
            <a:endParaRPr lang="en-US" sz="2400" i="1" dirty="0">
              <a:solidFill>
                <a:schemeClr val="tx1">
                  <a:lumMod val="25000"/>
                </a:schemeClr>
              </a:solidFill>
              <a:latin typeface="+mj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i="1" dirty="0" smtClean="0">
                <a:solidFill>
                  <a:srgbClr val="000000"/>
                </a:solidFill>
                <a:latin typeface="+mj-lt"/>
              </a:rPr>
              <a:t>Justin Goheen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Director of Business Development </a:t>
            </a:r>
            <a:br>
              <a:rPr lang="en-US" sz="2000" dirty="0" smtClean="0">
                <a:solidFill>
                  <a:srgbClr val="000000"/>
                </a:solidFill>
                <a:latin typeface="+mj-lt"/>
              </a:rPr>
            </a:b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Tel: 317-841-2722 |  Mobile: 317-294-0159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Email:  jgoheen@rtsfinancial.com</a:t>
            </a:r>
          </a:p>
          <a:p>
            <a:pPr algn="ctr">
              <a:spcBef>
                <a:spcPct val="0"/>
              </a:spcBef>
            </a:pPr>
            <a:endParaRPr lang="en-US" sz="2400" dirty="0">
              <a:solidFill>
                <a:schemeClr val="tx1">
                  <a:lumMod val="25000"/>
                </a:schemeClr>
              </a:solidFill>
              <a:latin typeface="+mj-lt"/>
            </a:endParaRPr>
          </a:p>
          <a:p>
            <a:pPr algn="ctr">
              <a:spcBef>
                <a:spcPct val="0"/>
              </a:spcBef>
            </a:pPr>
            <a:endParaRPr lang="en-US" sz="2400" dirty="0">
              <a:solidFill>
                <a:schemeClr val="tx1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7" name="Picture 6" descr="rts-int-standard-white cop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304800"/>
            <a:ext cx="5486664" cy="832975"/>
          </a:xfrm>
          <a:prstGeom prst="rect">
            <a:avLst/>
          </a:prstGeom>
        </p:spPr>
      </p:pic>
      <p:pic>
        <p:nvPicPr>
          <p:cNvPr id="8" name="Picture 2" descr="http://www.bmsystems.com/aapn%20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62600"/>
            <a:ext cx="121854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">
  <a:themeElements>
    <a:clrScheme name="Custom 8">
      <a:dk1>
        <a:srgbClr val="D5D5D5"/>
      </a:dk1>
      <a:lt1>
        <a:sysClr val="window" lastClr="FFFFFF"/>
      </a:lt1>
      <a:dk2>
        <a:srgbClr val="EDEDED"/>
      </a:dk2>
      <a:lt2>
        <a:srgbClr val="FFFFFF"/>
      </a:lt2>
      <a:accent1>
        <a:srgbClr val="609038"/>
      </a:accent1>
      <a:accent2>
        <a:srgbClr val="7F7F7F"/>
      </a:accent2>
      <a:accent3>
        <a:srgbClr val="394F60"/>
      </a:accent3>
      <a:accent4>
        <a:srgbClr val="2A3B48"/>
      </a:accent4>
      <a:accent5>
        <a:srgbClr val="F4680B"/>
      </a:accent5>
      <a:accent6>
        <a:srgbClr val="2A3B48"/>
      </a:accent6>
      <a:hlink>
        <a:srgbClr val="1C2730"/>
      </a:hlink>
      <a:folHlink>
        <a:srgbClr val="40596C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TS101790490</Template>
  <TotalTime>2323</TotalTime>
  <Words>527</Words>
  <Application>Microsoft Office PowerPoint</Application>
  <PresentationFormat>On-screen Show (4:3)</PresentationFormat>
  <Paragraphs>165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TS101790490</vt:lpstr>
      <vt:lpstr>PowerPoint Presentation</vt:lpstr>
      <vt:lpstr>Corporate Overview</vt:lpstr>
      <vt:lpstr>Client Locations</vt:lpstr>
      <vt:lpstr>Industry Challenges – Textile &amp; Apparel</vt:lpstr>
      <vt:lpstr>Existing Financial Options</vt:lpstr>
      <vt:lpstr>Commercial Finance vs. Traditional Banking</vt:lpstr>
      <vt:lpstr>PowerPoint Presentation</vt:lpstr>
      <vt:lpstr>Commercial Finance - Structures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Overview</dc:title>
  <dc:creator>anoland</dc:creator>
  <cp:lastModifiedBy>Sue</cp:lastModifiedBy>
  <cp:revision>216</cp:revision>
  <dcterms:created xsi:type="dcterms:W3CDTF">2010-08-14T15:23:05Z</dcterms:created>
  <dcterms:modified xsi:type="dcterms:W3CDTF">2011-10-24T17:18:58Z</dcterms:modified>
</cp:coreProperties>
</file>